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6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94" r:id="rId11"/>
    <p:sldId id="33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77" r:id="rId24"/>
    <p:sldId id="378" r:id="rId25"/>
    <p:sldId id="379" r:id="rId26"/>
    <p:sldId id="380" r:id="rId27"/>
    <p:sldId id="382" r:id="rId28"/>
    <p:sldId id="383" r:id="rId29"/>
    <p:sldId id="381" r:id="rId30"/>
    <p:sldId id="385" r:id="rId31"/>
    <p:sldId id="406" r:id="rId32"/>
    <p:sldId id="396" r:id="rId33"/>
    <p:sldId id="274" r:id="rId34"/>
    <p:sldId id="386" r:id="rId35"/>
    <p:sldId id="387" r:id="rId36"/>
    <p:sldId id="388" r:id="rId37"/>
    <p:sldId id="276" r:id="rId38"/>
    <p:sldId id="277" r:id="rId39"/>
    <p:sldId id="278" r:id="rId40"/>
    <p:sldId id="279" r:id="rId41"/>
    <p:sldId id="280" r:id="rId42"/>
    <p:sldId id="281" r:id="rId43"/>
    <p:sldId id="368" r:id="rId44"/>
    <p:sldId id="283" r:id="rId45"/>
    <p:sldId id="284" r:id="rId46"/>
    <p:sldId id="285" r:id="rId47"/>
    <p:sldId id="286" r:id="rId48"/>
    <p:sldId id="369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8" r:id="rId59"/>
    <p:sldId id="370" r:id="rId60"/>
    <p:sldId id="300" r:id="rId61"/>
    <p:sldId id="301" r:id="rId62"/>
    <p:sldId id="302" r:id="rId63"/>
    <p:sldId id="404" r:id="rId64"/>
    <p:sldId id="371" r:id="rId65"/>
    <p:sldId id="305" r:id="rId66"/>
    <p:sldId id="307" r:id="rId67"/>
    <p:sldId id="308" r:id="rId68"/>
    <p:sldId id="309" r:id="rId69"/>
    <p:sldId id="310" r:id="rId70"/>
    <p:sldId id="311" r:id="rId71"/>
    <p:sldId id="372" r:id="rId72"/>
    <p:sldId id="313" r:id="rId73"/>
    <p:sldId id="395" r:id="rId74"/>
    <p:sldId id="314" r:id="rId75"/>
    <p:sldId id="315" r:id="rId76"/>
    <p:sldId id="316" r:id="rId77"/>
    <p:sldId id="317" r:id="rId78"/>
    <p:sldId id="319" r:id="rId79"/>
    <p:sldId id="320" r:id="rId80"/>
    <p:sldId id="321" r:id="rId81"/>
    <p:sldId id="322" r:id="rId82"/>
    <p:sldId id="323" r:id="rId83"/>
    <p:sldId id="324" r:id="rId84"/>
    <p:sldId id="325" r:id="rId85"/>
    <p:sldId id="326" r:id="rId86"/>
    <p:sldId id="402" r:id="rId87"/>
    <p:sldId id="373" r:id="rId88"/>
    <p:sldId id="334" r:id="rId89"/>
    <p:sldId id="390" r:id="rId90"/>
    <p:sldId id="391" r:id="rId91"/>
    <p:sldId id="392" r:id="rId92"/>
    <p:sldId id="393" r:id="rId93"/>
    <p:sldId id="375" r:id="rId94"/>
    <p:sldId id="407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76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403" r:id="rId1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1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10.06.2024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92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08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10.06.2024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10.06.2024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10.06.2024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10.06.2024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10.06.2024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10.06.2024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10.06.2024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10.06.2024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10.06.2024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10.06.2024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10.06.2024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10.06.2024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Operatoren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422356" y="1869641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 dirty="0"/>
              <a:t>Unterstützt die dynamische und statische Typisierung </a:t>
            </a:r>
          </a:p>
          <a:p>
            <a:r>
              <a:rPr lang="de-DE" sz="2200" dirty="0"/>
              <a:t>Wird auf der JVM ausgeführt und sorgt für eine Verfügbarkeit für viele Plattformen wie Linux, MacOS, Windows </a:t>
            </a:r>
          </a:p>
          <a:p>
            <a:r>
              <a:rPr lang="de-DE" sz="2200" dirty="0"/>
              <a:t>Ist objektorientiert </a:t>
            </a:r>
          </a:p>
          <a:p>
            <a:r>
              <a:rPr lang="de-DE" sz="2200" dirty="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 dirty="0"/>
              <a:t>	</a:t>
            </a:r>
            <a:r>
              <a:rPr lang="de-DE" sz="2200" dirty="0">
                <a:sym typeface="Wingdings" panose="05000000000000000000" pitchFamily="2" charset="2"/>
              </a:rPr>
              <a:t></a:t>
            </a:r>
            <a:r>
              <a:rPr lang="de-DE" sz="2200" dirty="0"/>
              <a:t> Kann auf jeder Plattform ausgeführt werden, auf der JRE 	 	      	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8BC990D7-3C07-08E3-204C-32E8EDE16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593725"/>
            <a:ext cx="4443663" cy="1006475"/>
          </a:xfrm>
        </p:spPr>
        <p:txBody>
          <a:bodyPr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def</a:t>
            </a:r>
            <a:r>
              <a:rPr lang="de-DE" sz="5400" dirty="0"/>
              <a:t>-Keyword</a:t>
            </a: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7D22E2A5-4868-5302-0632-D8523D94F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773238"/>
            <a:ext cx="11373853" cy="165576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800" dirty="0"/>
              <a:t>Wird verwendet, um eine </a:t>
            </a:r>
            <a:r>
              <a:rPr lang="de-DE" sz="2800" i="1" dirty="0"/>
              <a:t>untypisierte</a:t>
            </a:r>
            <a:r>
              <a:rPr lang="de-DE" sz="2800" dirty="0"/>
              <a:t> Variable od. Funktion zu definieren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2D4DB-3B8A-180F-5271-9D56B956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123153-70E1-A721-351E-34333365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5F11CCA-0DA4-AA46-8DDC-9D5F3805C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8" y="2875769"/>
            <a:ext cx="11611215" cy="201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75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86" r="-1106" b="20500"/>
          <a:stretch/>
        </p:blipFill>
        <p:spPr bwMode="auto">
          <a:xfrm>
            <a:off x="4655868" y="2681697"/>
            <a:ext cx="7378557" cy="195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9" r="1149" b="8417"/>
          <a:stretch/>
        </p:blipFill>
        <p:spPr bwMode="auto">
          <a:xfrm>
            <a:off x="327382" y="1833261"/>
            <a:ext cx="5768618" cy="41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22053" b="19618"/>
          <a:stretch/>
        </p:blipFill>
        <p:spPr bwMode="auto">
          <a:xfrm>
            <a:off x="5997575" y="3288391"/>
            <a:ext cx="6107621" cy="138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1" r="834" b="22956"/>
          <a:stretch/>
        </p:blipFill>
        <p:spPr bwMode="auto">
          <a:xfrm>
            <a:off x="99613" y="2157985"/>
            <a:ext cx="11992773" cy="11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B2555C-C2FD-EB38-0651-18E36B90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Grundlegende Operatoren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E0478F-ED68-BECF-B3FB-877488E8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 dirty="0"/>
              <a:t>Arithmetische Operatoren (-, +, *, **,…)</a:t>
            </a:r>
          </a:p>
          <a:p>
            <a:r>
              <a:rPr lang="de-DE" sz="2400" dirty="0"/>
              <a:t>Relationale Operatoren (==, !=, &lt;, &gt;,…)</a:t>
            </a:r>
          </a:p>
          <a:p>
            <a:r>
              <a:rPr lang="de-DE" sz="2400" dirty="0"/>
              <a:t>Logische Operatoren (&amp;&amp;, ||, !)</a:t>
            </a:r>
          </a:p>
          <a:p>
            <a:r>
              <a:rPr lang="de-DE" sz="2400" dirty="0"/>
              <a:t>Bitweise Operatoren (&amp;, |, ^, ~)</a:t>
            </a:r>
          </a:p>
          <a:p>
            <a:r>
              <a:rPr lang="de-DE" sz="2400" dirty="0"/>
              <a:t>Bitweise Verschiebung (&lt;&lt;, &gt;&gt;,&gt;&gt;&gt;)</a:t>
            </a:r>
          </a:p>
          <a:p>
            <a:r>
              <a:rPr lang="de-DE" sz="2400" dirty="0"/>
              <a:t>Konditionale Operatoren (!, ? :, ?:)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6EF3E0-EB9A-7A97-14C2-D821ED2B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B8A045-EE48-660C-C8EC-9E70FFA9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856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9543CE-A42F-4FD1-DF7E-3577347C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Sicherheitsnavigations-Operator (?.)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77C1C58-1717-1F2A-F6EE-FEA437362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715" y="2508105"/>
            <a:ext cx="5040285" cy="111013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000" dirty="0"/>
              <a:t>Verwendung: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Objekt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&gt;?.&lt;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Eigenschaft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</a:p>
          <a:p>
            <a:r>
              <a:rPr lang="en-US" sz="2000" dirty="0"/>
              <a:t>Sicherer </a:t>
            </a:r>
            <a:r>
              <a:rPr lang="en-US" sz="2000" dirty="0" err="1"/>
              <a:t>Zugriff</a:t>
            </a:r>
            <a:r>
              <a:rPr lang="en-US" sz="2000" dirty="0"/>
              <a:t> auf </a:t>
            </a:r>
            <a:r>
              <a:rPr lang="en-US" sz="2000" dirty="0" err="1"/>
              <a:t>verschachtelte</a:t>
            </a:r>
            <a:r>
              <a:rPr lang="en-US" sz="2000" dirty="0"/>
              <a:t> </a:t>
            </a:r>
            <a:r>
              <a:rPr lang="en-US" sz="2000" dirty="0" err="1"/>
              <a:t>Eigenschaften</a:t>
            </a:r>
            <a:r>
              <a:rPr lang="en-US" sz="2000" dirty="0"/>
              <a:t>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Methoden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/>
              <a:t>Vermeiden</a:t>
            </a:r>
            <a:r>
              <a:rPr lang="en-US" sz="2000" dirty="0"/>
              <a:t> von </a:t>
            </a:r>
            <a:r>
              <a:rPr lang="en-US" sz="2000" dirty="0" err="1"/>
              <a:t>NullPointerExceptions</a:t>
            </a:r>
            <a:endParaRPr lang="en-US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F1A631B-4F80-92B1-07BB-8A0E694A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28" y="1673228"/>
            <a:ext cx="5396229" cy="22529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BBA15BD-A78D-AAA8-CF1F-2ADFD1FC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028" y="4042530"/>
            <a:ext cx="3810521" cy="7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1D90C3-4E62-6C91-0BD6-851B92D3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45BD2-3D6F-FC11-3626-22E153E5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0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365226-A788-5CF7-FF8B-91F21639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Methodenreferenz-Operator (.&amp;)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9D9AEE-6BBA-CFFA-147A-45382A610DA3}"/>
              </a:ext>
            </a:extLst>
          </p:cNvPr>
          <p:cNvSpPr>
            <a:spLocks/>
          </p:cNvSpPr>
          <p:nvPr/>
        </p:nvSpPr>
        <p:spPr>
          <a:xfrm>
            <a:off x="978302" y="1650222"/>
            <a:ext cx="10226252" cy="779265"/>
          </a:xfrm>
          <a:prstGeom prst="rect">
            <a:avLst/>
          </a:prstGeom>
        </p:spPr>
        <p:txBody>
          <a:bodyPr/>
          <a:lstStyle/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Verwendung: </a:t>
            </a:r>
            <a:r>
              <a:rPr lang="de-DE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&lt;Methode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</a:rPr>
              <a:t>&gt; { &lt;Objekt&gt;.&amp;&lt;Methode&gt;()}</a:t>
            </a:r>
            <a:endParaRPr lang="de-DE" sz="2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Referenziert eine Methode als Closure</a:t>
            </a:r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ECB9BC-ED9E-4E0C-112A-5AD0708701F7}"/>
              </a:ext>
            </a:extLst>
          </p:cNvPr>
          <p:cNvSpPr>
            <a:spLocks/>
          </p:cNvSpPr>
          <p:nvPr/>
        </p:nvSpPr>
        <p:spPr>
          <a:xfrm>
            <a:off x="5280674" y="6404737"/>
            <a:ext cx="1243079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r>
              <a:rPr lang="de-DE" sz="1674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de-D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309A73-5F6C-78CC-64FE-DBE8D4FAC10D}"/>
              </a:ext>
            </a:extLst>
          </p:cNvPr>
          <p:cNvSpPr>
            <a:spLocks/>
          </p:cNvSpPr>
          <p:nvPr/>
        </p:nvSpPr>
        <p:spPr>
          <a:xfrm>
            <a:off x="11204554" y="6543494"/>
            <a:ext cx="2568997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fld id="{2C6B1073-C6D8-4AEF-AB76-194B29F8A889}" type="slidenum">
              <a:rPr lang="de-DE" sz="1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pPr defTabSz="850392">
                <a:spcAft>
                  <a:spcPts val="600"/>
                </a:spcAft>
              </a:pPr>
              <a:t>26</a:t>
            </a:fld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3687E4-90AC-649E-34A7-79AF8AF33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t="20961" r="7785" b="12711"/>
          <a:stretch/>
        </p:blipFill>
        <p:spPr bwMode="auto">
          <a:xfrm>
            <a:off x="2834640" y="2429488"/>
            <a:ext cx="6933406" cy="356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7933B40-AE4F-BA68-E6FE-1AE2CEA2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64" y="5993218"/>
            <a:ext cx="3987298" cy="4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54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85FBE-652C-303D-466A-C1205611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08582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Spread-Operator (*.)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A8133F-BD21-7F61-4FAF-9ED7411DF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1597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Verwendung: 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&lt;Collection&gt;*.&lt;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</a:rPr>
              <a:t>Methode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&gt;</a:t>
            </a:r>
          </a:p>
          <a:p>
            <a:r>
              <a:rPr lang="en-US" sz="2200" dirty="0" err="1"/>
              <a:t>Wendet</a:t>
            </a:r>
            <a:r>
              <a:rPr lang="en-US" sz="2200" dirty="0"/>
              <a:t> </a:t>
            </a:r>
            <a:r>
              <a:rPr lang="en-US" sz="2200" dirty="0" err="1"/>
              <a:t>eine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r>
              <a:rPr lang="en-US" sz="2200" dirty="0"/>
              <a:t> auf alle </a:t>
            </a:r>
            <a:r>
              <a:rPr lang="en-US" sz="2200" dirty="0" err="1"/>
              <a:t>Elemente</a:t>
            </a:r>
            <a:r>
              <a:rPr lang="en-US" sz="2200" dirty="0"/>
              <a:t> </a:t>
            </a:r>
            <a:r>
              <a:rPr lang="en-US" sz="2200" dirty="0" err="1"/>
              <a:t>einer</a:t>
            </a:r>
            <a:r>
              <a:rPr lang="en-US" sz="2200" dirty="0"/>
              <a:t> Collection an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513F8A-0BE3-428C-03F3-4ECA0C1129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t="20973" r="7888" b="11826"/>
          <a:stretch/>
        </p:blipFill>
        <p:spPr bwMode="auto">
          <a:xfrm>
            <a:off x="4716765" y="1669196"/>
            <a:ext cx="7475235" cy="38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827DF8-AEF0-948F-CCE7-8CD9B654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8B962-41FF-21E7-C304-6D01C771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24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05B18-1992-CE32-99FD-A7C57407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Spread-</a:t>
            </a:r>
            <a:r>
              <a:rPr lang="de-DE" dirty="0" err="1">
                <a:solidFill>
                  <a:schemeClr val="accent1"/>
                </a:solidFill>
              </a:rPr>
              <a:t>Map</a:t>
            </a:r>
            <a:r>
              <a:rPr lang="de-DE" dirty="0">
                <a:solidFill>
                  <a:schemeClr val="accent1"/>
                </a:solidFill>
              </a:rPr>
              <a:t>-Operator (*:)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D630D-145F-080C-7ECB-A4F23336D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5831"/>
          </a:xfrm>
        </p:spPr>
        <p:txBody>
          <a:bodyPr>
            <a:normAutofit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def map2 = [&lt;Element1&gt;, &lt;Element2&gt;,… *:&lt;map1&gt;]</a:t>
            </a:r>
          </a:p>
          <a:p>
            <a:r>
              <a:rPr lang="de-DE" dirty="0"/>
              <a:t>Ermöglicht es die Inhalte einer Map in eine andere einzufügen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B11016-A7AF-0415-DD40-A7A0CC97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A9C38C-48F3-28E4-2096-4367C31B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28</a:t>
            </a:fld>
            <a:endParaRPr lang="de-DE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3930B5D-5FC0-EC02-8A8A-0692A6F1C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1" t="38937" r="9836" b="23366"/>
          <a:stretch/>
        </p:blipFill>
        <p:spPr bwMode="auto">
          <a:xfrm>
            <a:off x="1605860" y="2996393"/>
            <a:ext cx="8980279" cy="235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27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60316-0CC3-38E0-678F-AE8C1356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Raumschiff-Operator (</a:t>
            </a:r>
            <a:r>
              <a:rPr lang="de-DE" dirty="0">
                <a:sym typeface="Wingdings" panose="05000000000000000000" pitchFamily="2" charset="2"/>
              </a:rPr>
              <a:t>&lt;=&gt;)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2E7316-6830-EFA1-A542-FC9228FC1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9023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&lt;Wert1&gt; &lt;=&gt; &lt;Wert2&gt;</a:t>
            </a:r>
          </a:p>
          <a:p>
            <a:r>
              <a:rPr lang="de-DE" dirty="0"/>
              <a:t>Wird beim Vergleich verwendet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Gibt entweder -1, 0 oder 1 zurück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1BE42A-FDC5-9735-CCA5-E9C544BC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D47945-5CFC-BCA3-ACFA-B1F9FF6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29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C3C66A-2EB6-AF06-0B3A-731A49E2E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3" t="41866" r="19926" b="24881"/>
          <a:stretch/>
        </p:blipFill>
        <p:spPr bwMode="auto">
          <a:xfrm>
            <a:off x="838200" y="3429000"/>
            <a:ext cx="4517829" cy="23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953493-63B6-DBE1-F0BB-CC6F0D629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74" y="3542146"/>
            <a:ext cx="5469679" cy="19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0253308-1197-277D-86E4-8ECC9A41F4E5}"/>
              </a:ext>
            </a:extLst>
          </p:cNvPr>
          <p:cNvCxnSpPr>
            <a:cxnSpLocks/>
          </p:cNvCxnSpPr>
          <p:nvPr/>
        </p:nvCxnSpPr>
        <p:spPr>
          <a:xfrm>
            <a:off x="0" y="1406595"/>
            <a:ext cx="752551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48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62B1C6-84E7-A62A-9060-C5197823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 dirty="0"/>
              <a:t>Regex-Operator (=~) / (==~)</a:t>
            </a:r>
          </a:p>
        </p:txBody>
      </p:sp>
      <p:sp>
        <p:nvSpPr>
          <p:cNvPr id="7179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1D39DC-F43C-A263-1139-33311E14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de-DE" sz="2200" dirty="0"/>
              <a:t>Verwendung: </a:t>
            </a:r>
          </a:p>
          <a:p>
            <a:pPr marL="0" indent="0">
              <a:buNone/>
            </a:pPr>
            <a:r>
              <a:rPr lang="de-DE" sz="2200" dirty="0"/>
              <a:t>    </a:t>
            </a:r>
            <a:r>
              <a:rPr lang="de-DE" sz="2200" dirty="0">
                <a:solidFill>
                  <a:schemeClr val="accent1"/>
                </a:solidFill>
              </a:rPr>
              <a:t>&lt;String&gt; ~= &lt;Muster&gt;</a:t>
            </a:r>
          </a:p>
          <a:p>
            <a:r>
              <a:rPr lang="de-DE" sz="2200" dirty="0"/>
              <a:t>Werden für reguläre Ausdrücke verwendet</a:t>
            </a:r>
          </a:p>
          <a:p>
            <a:r>
              <a:rPr lang="de-DE" sz="2200" dirty="0"/>
              <a:t>=~ erstellt ein Matcher Objekt</a:t>
            </a:r>
          </a:p>
          <a:p>
            <a:r>
              <a:rPr lang="de-DE" sz="2200" dirty="0"/>
              <a:t>==~ prüft ob eine Zeichenkette vollständig mit dem Muster übereinstimmt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FE3EA00-FA9E-D31F-B563-021F324E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2358592"/>
            <a:ext cx="8120637" cy="2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AC40F4-0582-70DF-89AE-B7FBC9AC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29E445F-0852-BD7C-548D-B9C61C94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797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Operatoren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2230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0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33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25FDC0-B610-F479-71F9-181B077B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511296" cy="1719072"/>
          </a:xfrm>
        </p:spPr>
        <p:txBody>
          <a:bodyPr anchor="b"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for </a:t>
            </a:r>
            <a:r>
              <a:rPr lang="de-DE" sz="5400" dirty="0"/>
              <a:t>- Schleife</a:t>
            </a:r>
          </a:p>
        </p:txBody>
      </p:sp>
      <p:sp>
        <p:nvSpPr>
          <p:cNvPr id="820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01C73D7-9C8A-ED66-D429-E423AA499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Wie in Java gilt für while- und for-Schleifen: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  <a:r>
              <a:rPr lang="de-DE" sz="2200" dirty="0">
                <a:solidFill>
                  <a:schemeClr val="tx2"/>
                </a:solidFill>
              </a:rPr>
              <a:t>: </a:t>
            </a:r>
            <a:r>
              <a:rPr lang="de-DE" sz="2200" dirty="0"/>
              <a:t>aus der Schleife springen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continue: </a:t>
            </a:r>
            <a:r>
              <a:rPr lang="de-DE" sz="2200" dirty="0"/>
              <a:t>weiter mit der nächsten Iteration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E2FFB63-5B6C-527B-2E6F-FF2F666B1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27626" r="9279" b="17752"/>
          <a:stretch/>
        </p:blipFill>
        <p:spPr bwMode="auto">
          <a:xfrm>
            <a:off x="3986059" y="2238778"/>
            <a:ext cx="8118255" cy="30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41D6EB-CA22-9310-32D7-6E93C796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9E5261-1045-C129-7409-73FAFD96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274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D54C5-C330-56E1-6DFF-8C8801D2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68147"/>
          </a:xfrm>
        </p:spPr>
        <p:txBody>
          <a:bodyPr>
            <a:normAutofit fontScale="90000"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times</a:t>
            </a:r>
            <a:r>
              <a:rPr lang="de-DE" dirty="0"/>
              <a:t>-Schleife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75CF4-B2ED-5232-7CB9-95D684DFC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516752"/>
            <a:ext cx="5157787" cy="553997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Mit benanntem Parameter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7DE870-79D1-4427-9C91-EAE73D791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16753"/>
            <a:ext cx="5183188" cy="553998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Ohne benannten Parameter </a:t>
            </a:r>
            <a:r>
              <a:rPr lang="de-DE" dirty="0">
                <a:sym typeface="Wingdings" panose="05000000000000000000" pitchFamily="2" charset="2"/>
              </a:rPr>
              <a:t> Automatisch 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als Name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9844ABE-281D-29E5-81C9-48B94A3E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F570595-C051-8744-9E12-63A91FDD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35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5FC508-6EF1-57FB-4A6E-7A9C0F57BE55}"/>
              </a:ext>
            </a:extLst>
          </p:cNvPr>
          <p:cNvSpPr txBox="1"/>
          <p:nvPr/>
        </p:nvSpPr>
        <p:spPr>
          <a:xfrm>
            <a:off x="839788" y="1033272"/>
            <a:ext cx="1051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 Groovy besitzen Zahlen die Methode </a:t>
            </a:r>
            <a:r>
              <a:rPr lang="de-DE" dirty="0">
                <a:solidFill>
                  <a:schemeClr val="accent1"/>
                </a:solidFill>
              </a:rPr>
              <a:t>times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bekommt ein Closure als Parameter</a:t>
            </a:r>
            <a:endParaRPr lang="de-DE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831CA24-0F10-CBDA-433B-F201CD81DB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28889" r="15229" b="15712"/>
          <a:stretch/>
        </p:blipFill>
        <p:spPr bwMode="auto">
          <a:xfrm>
            <a:off x="836612" y="2464108"/>
            <a:ext cx="4554601" cy="287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7EAB049B-5D9D-53CE-5231-EA3A7AA4FB1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7" t="30159" r="14830" b="17071"/>
          <a:stretch/>
        </p:blipFill>
        <p:spPr bwMode="auto">
          <a:xfrm>
            <a:off x="6087586" y="2464108"/>
            <a:ext cx="4131628" cy="30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941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DBFD4-5DE3-7D6E-E510-A40B6C61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de-DE" sz="5200" dirty="0" err="1">
                <a:solidFill>
                  <a:schemeClr val="accent1"/>
                </a:solidFill>
              </a:rPr>
              <a:t>each</a:t>
            </a:r>
            <a:r>
              <a:rPr lang="de-DE" sz="5200" dirty="0"/>
              <a:t>-Schleife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116D88-7BF8-AE8E-5C0F-331C96C9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1618488"/>
          </a:xfrm>
        </p:spPr>
        <p:txBody>
          <a:bodyPr>
            <a:normAutofit/>
          </a:bodyPr>
          <a:lstStyle/>
          <a:p>
            <a:r>
              <a:rPr lang="de-DE" sz="2200" dirty="0"/>
              <a:t>Über die Elemente von Collections kann man noch mit Hilfe der </a:t>
            </a:r>
            <a:r>
              <a:rPr lang="de-DE" sz="2200" b="1" dirty="0" err="1"/>
              <a:t>each</a:t>
            </a:r>
            <a:r>
              <a:rPr lang="de-DE" sz="2200" dirty="0"/>
              <a:t>-Schleife iterieren</a:t>
            </a:r>
          </a:p>
          <a:p>
            <a:r>
              <a:rPr lang="de-DE" sz="2200" dirty="0"/>
              <a:t>Sie bekommt ein Closure als Parameter und wendet den Ausdruck auf alle Elemente an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587B62E-887C-20E5-7408-75D13750F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78" t="29399" r="12460" b="17420"/>
          <a:stretch/>
        </p:blipFill>
        <p:spPr>
          <a:xfrm>
            <a:off x="6355447" y="2615184"/>
            <a:ext cx="5725717" cy="250379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F5092D-280C-FE64-E45C-9E130CF1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6618" y="6356350"/>
            <a:ext cx="41148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17B581-78E1-7F55-8CAB-F54216EA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6424" y="6356350"/>
            <a:ext cx="2852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07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484" y="2002268"/>
            <a:ext cx="551688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accent1"/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37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82924B7-58AE-3336-C7C8-839A226F3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364" y="2610322"/>
            <a:ext cx="6003636" cy="16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1927" r="-8" b="22745"/>
          <a:stretch/>
        </p:blipFill>
        <p:spPr bwMode="auto">
          <a:xfrm>
            <a:off x="404824" y="2897330"/>
            <a:ext cx="11377754" cy="231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t="23638" r="-455" b="28275"/>
          <a:stretch/>
        </p:blipFill>
        <p:spPr bwMode="auto">
          <a:xfrm>
            <a:off x="4210692" y="2478023"/>
            <a:ext cx="7658220" cy="194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DA7AA0D-A2EA-E429-90A6-6A05DAF8D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67" y="2580106"/>
            <a:ext cx="7377701" cy="16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" t="21553" r="-133" b="22457"/>
          <a:stretch/>
        </p:blipFill>
        <p:spPr bwMode="auto">
          <a:xfrm>
            <a:off x="318895" y="3121909"/>
            <a:ext cx="10816800" cy="191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" t="28868" b="23541"/>
          <a:stretch/>
        </p:blipFill>
        <p:spPr bwMode="auto">
          <a:xfrm>
            <a:off x="1094218" y="2779935"/>
            <a:ext cx="10003563" cy="230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925" y="6130694"/>
            <a:ext cx="491635" cy="10606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45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EA4120-9AE2-3400-E752-C9F047DD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09" y="449285"/>
            <a:ext cx="5095865" cy="595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88152" y="1984442"/>
            <a:ext cx="5565648" cy="4471221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Switch-Case </a:t>
            </a:r>
            <a:r>
              <a:rPr lang="en-US" dirty="0" err="1"/>
              <a:t>unterstützt</a:t>
            </a:r>
            <a:r>
              <a:rPr lang="en-US" dirty="0"/>
              <a:t> </a:t>
            </a:r>
            <a:r>
              <a:rPr lang="en-US" dirty="0" err="1"/>
              <a:t>folgende</a:t>
            </a:r>
            <a:r>
              <a:rPr lang="en-US" dirty="0"/>
              <a:t> </a:t>
            </a:r>
            <a:r>
              <a:rPr lang="en-US" dirty="0" err="1"/>
              <a:t>Arten</a:t>
            </a:r>
            <a:r>
              <a:rPr lang="en-US" dirty="0"/>
              <a:t> des </a:t>
            </a:r>
            <a:r>
              <a:rPr lang="en-US" dirty="0" err="1"/>
              <a:t>Vergleichs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Case-Values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Switch-Value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Instanz</a:t>
            </a:r>
            <a:r>
              <a:rPr lang="en-US" dirty="0"/>
              <a:t> </a:t>
            </a:r>
            <a:r>
              <a:rPr lang="en-US" dirty="0" err="1"/>
              <a:t>derselben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</a:t>
            </a:r>
            <a:r>
              <a:rPr lang="en-US" dirty="0" err="1"/>
              <a:t>ist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</a:t>
            </a:r>
            <a:r>
              <a:rPr lang="en-US" dirty="0" err="1"/>
              <a:t>Regulärer</a:t>
            </a:r>
            <a:r>
              <a:rPr lang="en-US" dirty="0"/>
              <a:t> </a:t>
            </a:r>
            <a:r>
              <a:rPr lang="en-US" dirty="0" err="1"/>
              <a:t>Ausdruck</a:t>
            </a:r>
            <a:r>
              <a:rPr lang="en-US" dirty="0"/>
              <a:t>-Case“-Value, </a:t>
            </a:r>
            <a:r>
              <a:rPr lang="en-US" dirty="0" err="1"/>
              <a:t>wenn</a:t>
            </a:r>
            <a:r>
              <a:rPr lang="en-US" dirty="0"/>
              <a:t> toString() </a:t>
            </a:r>
            <a:r>
              <a:rPr lang="en-US" dirty="0" err="1"/>
              <a:t>Repräsentation</a:t>
            </a:r>
            <a:r>
              <a:rPr lang="en-US" dirty="0"/>
              <a:t> von Switch-Value dem Regex </a:t>
            </a:r>
            <a:r>
              <a:rPr lang="en-US" dirty="0" err="1"/>
              <a:t>gleicht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„Collection-Case“-Value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S-Value in Collection </a:t>
            </a:r>
            <a:r>
              <a:rPr lang="en-US" dirty="0" err="1"/>
              <a:t>vorkommt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„Closure-Case“-Value match, </a:t>
            </a:r>
            <a:r>
              <a:rPr lang="en-US" dirty="0" err="1"/>
              <a:t>wenn</a:t>
            </a:r>
            <a:r>
              <a:rPr lang="en-US" dirty="0"/>
              <a:t> Call auf Clojure </a:t>
            </a:r>
            <a:r>
              <a:rPr lang="en-US" dirty="0" err="1"/>
              <a:t>ein</a:t>
            </a:r>
            <a:r>
              <a:rPr lang="en-US" dirty="0"/>
              <a:t> „truthy“-Return </a:t>
            </a:r>
            <a:r>
              <a:rPr lang="en-US" dirty="0" err="1"/>
              <a:t>liefert</a:t>
            </a:r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D2F309-3422-3E49-DE20-B069B5AFE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5" y="225037"/>
            <a:ext cx="5671797" cy="663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49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50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51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52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D68A21B-4012-4528-8280-A60B476D3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r="10837"/>
          <a:stretch/>
        </p:blipFill>
        <p:spPr bwMode="auto">
          <a:xfrm>
            <a:off x="4178373" y="1413881"/>
            <a:ext cx="7950054" cy="403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53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56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58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60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61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62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Bedingungen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816679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65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1068C67-315B-6E6B-6B5C-1FC2DC3912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9" t="24723" b="42311"/>
          <a:stretch/>
        </p:blipFill>
        <p:spPr>
          <a:xfrm>
            <a:off x="4268674" y="2073170"/>
            <a:ext cx="7280048" cy="2485048"/>
          </a:xfrm>
        </p:spPr>
      </p:pic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effectLst/>
              </a:rPr>
              <a:t>Direkte</a:t>
            </a:r>
            <a:r>
              <a:rPr lang="en-US" sz="1800" b="0" i="0" u="none" strike="noStrike" dirty="0">
                <a:effectLst/>
              </a:rPr>
              <a:t> </a:t>
            </a:r>
            <a:r>
              <a:rPr lang="en-US" sz="1800" b="0" i="0" u="none" strike="noStrike" dirty="0" err="1">
                <a:effectLst/>
              </a:rPr>
              <a:t>Felddefinition</a:t>
            </a:r>
            <a:r>
              <a:rPr lang="en-US" sz="1800" b="0" i="0" u="none" strike="noStrike" dirty="0">
                <a:effectLst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effectLst/>
              </a:rPr>
              <a:t>Automatische</a:t>
            </a:r>
            <a:r>
              <a:rPr lang="en-US" sz="1800" b="0" i="0" u="none" strike="noStrike" dirty="0">
                <a:effectLst/>
              </a:rPr>
              <a:t> Getter- und Setter-</a:t>
            </a:r>
            <a:r>
              <a:rPr lang="en-US" sz="1800" b="0" i="0" u="none" strike="noStrike" dirty="0" err="1">
                <a:effectLst/>
              </a:rPr>
              <a:t>Generierung</a:t>
            </a:r>
            <a:r>
              <a:rPr lang="en-US" sz="1800" b="0" i="0" u="none" strike="noStrike" dirty="0">
                <a:effectLst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434515-F6BA-F6EE-E3A8-09913FF6E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def</a:t>
            </a:r>
            <a:r>
              <a:rPr lang="de-DE" dirty="0"/>
              <a:t>-Methode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ADDF93-6FA0-FAB4-57E8-48CE9DF54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Verwendung: dynamischen Rückgabewert für eine Methode zu definieren, falls man verschiedene Rückgabewerte in einer Methode hat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C79C96-8729-97EA-76A6-58A84015C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B8B7ED-34E6-CED1-6E0C-C02D5838B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73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6AA1FAA-8D1D-E1A4-0AEF-1DF8722DA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30209"/>
            <a:ext cx="10744200" cy="322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596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A660A01-037C-6AAF-4A08-EE688AA8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4" t="18582" r="10400" b="29289"/>
          <a:stretch/>
        </p:blipFill>
        <p:spPr>
          <a:xfrm>
            <a:off x="4864608" y="1951946"/>
            <a:ext cx="6846363" cy="280285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76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8" r="46056" b="50217"/>
          <a:stretch/>
        </p:blipFill>
        <p:spPr>
          <a:xfrm>
            <a:off x="5279694" y="792545"/>
            <a:ext cx="5950797" cy="49308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80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82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83</a:t>
            </a:fld>
            <a:endParaRPr lang="de-DE"/>
          </a:p>
        </p:txBody>
      </p:sp>
      <p:pic>
        <p:nvPicPr>
          <p:cNvPr id="9" name="Inhaltsplatzhalter 8" descr="Ein Bild, das Text, Software, Computersymbol, Betriebssystem enthält.&#10;&#10;Automatisch generierte Beschreibung">
            <a:extLst>
              <a:ext uri="{FF2B5EF4-FFF2-40B4-BE49-F238E27FC236}">
                <a16:creationId xmlns:a16="http://schemas.microsoft.com/office/drawing/2014/main" id="{5955BCC3-ACA5-6735-0069-D4DFA6A005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5" t="24080" r="1447" b="39731"/>
          <a:stretch/>
        </p:blipFill>
        <p:spPr>
          <a:xfrm>
            <a:off x="838200" y="2018780"/>
            <a:ext cx="10515600" cy="3200843"/>
          </a:xfr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50239" y="6503325"/>
            <a:ext cx="87114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Klassen und Methoden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78516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2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E697A1-0E0D-02E9-6960-3B83EE13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Ausnahmen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fangen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4" name="Rectangle 2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3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CCF10D-2C88-6F63-7F49-527D9DA5E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/>
              <a:t>Zum</a:t>
            </a:r>
            <a:r>
              <a:rPr lang="en-US" sz="2000" dirty="0"/>
              <a:t> </a:t>
            </a:r>
            <a:r>
              <a:rPr lang="en-US" sz="2000" dirty="0" err="1"/>
              <a:t>Fangen</a:t>
            </a:r>
            <a:r>
              <a:rPr lang="en-US" sz="2000" dirty="0"/>
              <a:t> von Exceptions </a:t>
            </a: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genau</a:t>
            </a:r>
            <a:r>
              <a:rPr lang="en-US" sz="2000" dirty="0"/>
              <a:t> </a:t>
            </a:r>
            <a:r>
              <a:rPr lang="en-US" sz="2000" dirty="0" err="1"/>
              <a:t>wie</a:t>
            </a:r>
            <a:r>
              <a:rPr lang="en-US" sz="2000" dirty="0"/>
              <a:t> in Java try-catch-finally 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try-Block: </a:t>
            </a:r>
            <a:r>
              <a:rPr lang="en-US" sz="2000" dirty="0" err="1"/>
              <a:t>Enthält</a:t>
            </a:r>
            <a:r>
              <a:rPr lang="en-US" sz="2000" dirty="0"/>
              <a:t> „</a:t>
            </a:r>
            <a:r>
              <a:rPr lang="en-US" sz="2000" dirty="0" err="1"/>
              <a:t>gefährlichen</a:t>
            </a:r>
            <a:r>
              <a:rPr lang="en-US" sz="2000" dirty="0"/>
              <a:t>“ Code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catch-Block: </a:t>
            </a:r>
            <a:r>
              <a:rPr lang="en-US" sz="2000" dirty="0" err="1"/>
              <a:t>Enthält</a:t>
            </a:r>
            <a:r>
              <a:rPr lang="en-US" sz="2000" dirty="0"/>
              <a:t> </a:t>
            </a:r>
            <a:r>
              <a:rPr lang="en-US" sz="2000" dirty="0" err="1"/>
              <a:t>Ausnahmebehandlung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finally-Block: </a:t>
            </a:r>
            <a:r>
              <a:rPr lang="en-US" sz="2000" dirty="0" err="1"/>
              <a:t>Gedacht</a:t>
            </a:r>
            <a:r>
              <a:rPr lang="en-US" sz="2000" dirty="0"/>
              <a:t> für </a:t>
            </a:r>
            <a:r>
              <a:rPr lang="en-US" sz="2000" dirty="0" err="1"/>
              <a:t>Aufräumarbeiten</a:t>
            </a:r>
            <a:endParaRPr lang="en-US" sz="2000" dirty="0"/>
          </a:p>
        </p:txBody>
      </p:sp>
      <p:pic>
        <p:nvPicPr>
          <p:cNvPr id="7" name="Inhaltsplatzhalter 6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A768669-8F36-4DF7-9BAE-A37033601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409" t="26143" r="10165" b="19209"/>
          <a:stretch/>
        </p:blipFill>
        <p:spPr>
          <a:xfrm>
            <a:off x="5033847" y="2888295"/>
            <a:ext cx="6239105" cy="289755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702C86-6646-3D26-1D5A-3BE01AB7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9799E-A661-5226-B829-4FDDEDD1C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173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1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780380-6804-04DA-80D6-6B42BCD8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Mehrere catch-Blöcke</a:t>
            </a: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1DD3CF-A273-C8E6-31FB-910D935B03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2252870"/>
            <a:ext cx="3412219" cy="35602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Es </a:t>
            </a:r>
            <a:r>
              <a:rPr lang="en-US" sz="2000" dirty="0" err="1"/>
              <a:t>können</a:t>
            </a:r>
            <a:r>
              <a:rPr lang="en-US" sz="2000" dirty="0"/>
              <a:t>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einem</a:t>
            </a:r>
            <a:r>
              <a:rPr lang="en-US" sz="2000" dirty="0"/>
              <a:t> try-Block </a:t>
            </a:r>
            <a:r>
              <a:rPr lang="en-US" sz="2000" dirty="0" err="1"/>
              <a:t>mehrere</a:t>
            </a:r>
            <a:r>
              <a:rPr lang="en-US" sz="2000" dirty="0"/>
              <a:t> catch-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kommen</a:t>
            </a:r>
            <a:endParaRPr lang="en-US" sz="2000" dirty="0"/>
          </a:p>
          <a:p>
            <a:r>
              <a:rPr lang="en-US" sz="2000" dirty="0"/>
              <a:t>Catch-Block </a:t>
            </a:r>
            <a:r>
              <a:rPr lang="en-US" sz="2000" dirty="0" err="1"/>
              <a:t>wird</a:t>
            </a:r>
            <a:r>
              <a:rPr lang="en-US" sz="2000" dirty="0"/>
              <a:t> </a:t>
            </a:r>
            <a:r>
              <a:rPr lang="en-US" sz="2000" dirty="0" err="1"/>
              <a:t>zur</a:t>
            </a:r>
            <a:r>
              <a:rPr lang="en-US" sz="2000" dirty="0"/>
              <a:t> </a:t>
            </a:r>
            <a:r>
              <a:rPr lang="en-US" sz="2000" dirty="0" err="1"/>
              <a:t>Laufzeit</a:t>
            </a:r>
            <a:r>
              <a:rPr lang="en-US" sz="2000" dirty="0"/>
              <a:t> </a:t>
            </a:r>
            <a:r>
              <a:rPr lang="en-US" sz="2000" dirty="0" err="1"/>
              <a:t>ausgewählt</a:t>
            </a:r>
            <a:r>
              <a:rPr lang="en-US" sz="2000" dirty="0"/>
              <a:t>, </a:t>
            </a:r>
            <a:r>
              <a:rPr lang="en-US" sz="2000" dirty="0" err="1"/>
              <a:t>hierbei</a:t>
            </a:r>
            <a:r>
              <a:rPr lang="en-US" sz="2000" dirty="0"/>
              <a:t> </a:t>
            </a:r>
            <a:r>
              <a:rPr lang="en-US" sz="2000" dirty="0" err="1"/>
              <a:t>geht</a:t>
            </a:r>
            <a:r>
              <a:rPr lang="en-US" sz="2000" dirty="0"/>
              <a:t> Groovy die </a:t>
            </a:r>
            <a:r>
              <a:rPr lang="en-US" sz="2000" dirty="0" err="1"/>
              <a:t>Blöcke</a:t>
            </a:r>
            <a:r>
              <a:rPr lang="en-US" sz="2000" dirty="0"/>
              <a:t> von </a:t>
            </a:r>
            <a:r>
              <a:rPr lang="en-US" sz="2000" dirty="0" err="1"/>
              <a:t>oben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unten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endParaRPr lang="en-US" sz="2000" dirty="0"/>
          </a:p>
          <a:p>
            <a:pPr marL="0" indent="0">
              <a:buNone/>
            </a:pPr>
            <a:r>
              <a:rPr lang="en-US" sz="1700" dirty="0">
                <a:sym typeface="Wingdings" pitchFamily="2" charset="2"/>
              </a:rPr>
              <a:t> </a:t>
            </a:r>
            <a:r>
              <a:rPr lang="en-US" sz="1700" dirty="0" err="1"/>
              <a:t>Deshalb</a:t>
            </a:r>
            <a:r>
              <a:rPr lang="en-US" sz="1700" dirty="0"/>
              <a:t> gilt: </a:t>
            </a:r>
            <a:r>
              <a:rPr lang="en-US" sz="1700" dirty="0" err="1"/>
              <a:t>Immer</a:t>
            </a:r>
            <a:r>
              <a:rPr lang="en-US" sz="1700" dirty="0"/>
              <a:t>  </a:t>
            </a:r>
            <a:r>
              <a:rPr lang="en-US" sz="1700" dirty="0" err="1"/>
              <a:t>vom</a:t>
            </a:r>
            <a:r>
              <a:rPr lang="en-US" sz="1700" dirty="0"/>
              <a:t> </a:t>
            </a:r>
            <a:r>
              <a:rPr lang="en-US" sz="1700" dirty="0" err="1"/>
              <a:t>Spezifischen</a:t>
            </a:r>
            <a:r>
              <a:rPr lang="en-US" sz="1700" dirty="0"/>
              <a:t> </a:t>
            </a:r>
            <a:r>
              <a:rPr lang="en-US" sz="1700" dirty="0" err="1"/>
              <a:t>zum</a:t>
            </a:r>
            <a:r>
              <a:rPr lang="en-US" sz="1700" dirty="0"/>
              <a:t> </a:t>
            </a:r>
            <a:r>
              <a:rPr lang="en-US" sz="1700" dirty="0" err="1"/>
              <a:t>Allgemeinen</a:t>
            </a:r>
            <a:endParaRPr lang="en-US" sz="17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EA66D49-796C-5761-2111-48A3AAFED8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921" t="30206" r="10934" b="18341"/>
          <a:stretch/>
        </p:blipFill>
        <p:spPr>
          <a:xfrm>
            <a:off x="4757953" y="1875388"/>
            <a:ext cx="7457045" cy="351453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9B2498-8FEB-2FAE-7F61-68D8C683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52DEB1-31FB-88E7-9472-4867F25D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364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90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053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BAB3EC-A56C-A2E9-617F-3B5D3680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Dynamische Ausnahmebehandlung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BF24E46-CA16-1FD9-69AD-51094425A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/>
              <a:t>Anders als in Java muss der Typ der Exception nicht unbedingt angegeben werden</a:t>
            </a:r>
          </a:p>
          <a:p>
            <a:r>
              <a:rPr lang="en-US" sz="2200"/>
              <a:t>Stattdessen kann auch einfach im catch Block nur der Variablenname angegeben werden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0453B07-5103-32E5-AED0-50E5D2C56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82" t="35078" r="14775" b="20696"/>
          <a:stretch/>
        </p:blipFill>
        <p:spPr>
          <a:xfrm>
            <a:off x="7534656" y="2039112"/>
            <a:ext cx="4558822" cy="244143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3BE4775-885D-6E5C-6B35-79D98DA6B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48" t="44410" r="13127" b="32794"/>
          <a:stretch/>
        </p:blipFill>
        <p:spPr>
          <a:xfrm>
            <a:off x="1770551" y="5032528"/>
            <a:ext cx="8647850" cy="127348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80ADA1-C0D8-2B3B-7595-D693043B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23D2B0-EE0E-95FE-15B2-AFF3A2776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328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0153EF-1441-C657-7817-D2E21F00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 err="1"/>
              <a:t>GString</a:t>
            </a:r>
            <a:r>
              <a:rPr lang="en-US" sz="3700" dirty="0"/>
              <a:t>-Interpolation </a:t>
            </a:r>
            <a:r>
              <a:rPr lang="en-US" sz="3700" dirty="0" err="1"/>
              <a:t>bei</a:t>
            </a:r>
            <a:r>
              <a:rPr lang="en-US" sz="3700" dirty="0"/>
              <a:t> Exceptions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A26A89-7860-C318-D181-49E6C7823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137" y="2590030"/>
            <a:ext cx="5040285" cy="23029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Groovy </a:t>
            </a:r>
            <a:r>
              <a:rPr lang="en-US" sz="2000" dirty="0" err="1"/>
              <a:t>erlaubt</a:t>
            </a:r>
            <a:r>
              <a:rPr lang="en-US" sz="2000" dirty="0"/>
              <a:t> es </a:t>
            </a:r>
            <a:r>
              <a:rPr lang="en-US" sz="2000" dirty="0" err="1"/>
              <a:t>auch</a:t>
            </a:r>
            <a:r>
              <a:rPr lang="en-US" sz="2000" dirty="0"/>
              <a:t> die Exception-Message </a:t>
            </a:r>
            <a:r>
              <a:rPr lang="en-US" sz="2000" dirty="0" err="1"/>
              <a:t>direkt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r>
              <a:rPr lang="en-US" sz="2000" dirty="0"/>
              <a:t> </a:t>
            </a:r>
            <a:r>
              <a:rPr lang="en-US" sz="2000" dirty="0" err="1"/>
              <a:t>GString</a:t>
            </a:r>
            <a:r>
              <a:rPr lang="en-US" sz="2000" dirty="0"/>
              <a:t> Interpolation </a:t>
            </a:r>
            <a:r>
              <a:rPr lang="en-US" sz="2000" dirty="0" err="1"/>
              <a:t>auszugeben</a:t>
            </a:r>
            <a:endParaRPr lang="en-US" sz="2000" dirty="0"/>
          </a:p>
          <a:p>
            <a:pPr marL="0"/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Individuellere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Konsolenausgaben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bei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Fehlerbehandlungen</a:t>
            </a:r>
            <a:endParaRPr lang="en-US" sz="20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F775CD7B-A5D0-FB1A-EC40-B7669CC82E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4131" t="28154" r="10678" b="21246"/>
          <a:stretch/>
        </p:blipFill>
        <p:spPr>
          <a:xfrm>
            <a:off x="5798007" y="2595463"/>
            <a:ext cx="5843866" cy="198598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6ACA166-2E40-076B-8E9D-F578383D10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25" t="50000" r="8738" b="27837"/>
          <a:stretch/>
        </p:blipFill>
        <p:spPr>
          <a:xfrm>
            <a:off x="893724" y="5062952"/>
            <a:ext cx="10483336" cy="71757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C1E2B4-06A7-3126-7231-56298EA7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4FDA2E-6F96-D4D1-1BF9-0C007803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389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AAEE2C-92D7-D755-B4CA-C0B8C817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Enumerationen</a:t>
            </a:r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BC29B7BB-F11E-852D-4A31-19D49C2E0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492" y="991463"/>
            <a:ext cx="5536001" cy="481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B43EABA-B258-0A0B-B77B-295C454E7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5A5F4A-A6B4-D9DC-3ACD-2AC4A327A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768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 dirty="0"/>
              <a:t>Von allen Typen können Arrays erstellt werden </a:t>
            </a:r>
          </a:p>
          <a:p>
            <a:r>
              <a:rPr lang="de-DE" sz="2000" dirty="0"/>
              <a:t>Größe muss angegeben werden, sind nicht dynamisch </a:t>
            </a:r>
          </a:p>
          <a:p>
            <a:pPr marL="0" indent="0">
              <a:buNone/>
            </a:pPr>
            <a:endParaRPr lang="de-DE" sz="2000" dirty="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97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98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99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100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102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 dirty="0"/>
              <a:t>Sind im Gegensatz zu den Java Assertions automatisch aktiviert</a:t>
            </a:r>
          </a:p>
          <a:p>
            <a:r>
              <a:rPr lang="de-DE" sz="2000" dirty="0"/>
              <a:t>Erleichtern die Fehlersuche und das Debugging</a:t>
            </a:r>
          </a:p>
          <a:p>
            <a:r>
              <a:rPr lang="de-DE" sz="2000" dirty="0"/>
              <a:t>Wenn eine Assertion fehlschlägt:</a:t>
            </a:r>
          </a:p>
          <a:p>
            <a:pPr marL="457200" lvl="1" indent="0">
              <a:buNone/>
            </a:pPr>
            <a:r>
              <a:rPr lang="de-DE" sz="1600" dirty="0">
                <a:sym typeface="Wingdings" panose="05000000000000000000" pitchFamily="2" charset="2"/>
              </a:rPr>
              <a:t></a:t>
            </a:r>
            <a:r>
              <a:rPr lang="de-DE" sz="1600" dirty="0"/>
              <a:t>Zeigt die Power Assertion den Ausdruck mitsamt Werten in einer übersichtlichen, mehrzeiligen Darstellung an.</a:t>
            </a:r>
          </a:p>
          <a:p>
            <a:pPr marL="457200" lvl="1" indent="0">
              <a:buNone/>
            </a:pPr>
            <a:r>
              <a:rPr lang="de-DE" sz="1600" dirty="0">
                <a:sym typeface="Wingdings" panose="05000000000000000000" pitchFamily="2" charset="2"/>
              </a:rPr>
              <a:t></a:t>
            </a:r>
            <a:r>
              <a:rPr lang="de-DE" sz="1600" dirty="0"/>
              <a:t>Entwickler sieht genau, welcher Teil des Ausdrucks die Probleme verursacht</a:t>
            </a:r>
          </a:p>
          <a:p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3457382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Beispiel: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1143" y="6503469"/>
            <a:ext cx="789712" cy="3401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 dirty="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5162" y="2134394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 dirty="0"/>
              <a:t>Es kann während der Auswertung von Power Assertion zu inkonsistenten Fehlermeldungen kommen</a:t>
            </a:r>
          </a:p>
          <a:p>
            <a:endParaRPr lang="en-US" sz="2200" dirty="0"/>
          </a:p>
          <a:p>
            <a:pPr marL="457200" lvl="1" indent="0">
              <a:buNone/>
            </a:pPr>
            <a:r>
              <a:rPr lang="de-DE" sz="1800" dirty="0">
                <a:sym typeface="Wingdings" panose="05000000000000000000" pitchFamily="2" charset="2"/>
              </a:rPr>
              <a:t></a:t>
            </a:r>
            <a:r>
              <a:rPr lang="de-DE" sz="1800" dirty="0"/>
              <a:t> Das liegt daran, dass bei den Power Assertions nur Referenzen auf die Werte gespeichert werden</a:t>
            </a:r>
          </a:p>
          <a:p>
            <a:pPr marL="457200" lvl="1" indent="0">
              <a:buNone/>
            </a:pPr>
            <a:r>
              <a:rPr lang="de-DE" sz="1800" dirty="0">
                <a:sym typeface="Wingdings" panose="05000000000000000000" pitchFamily="2" charset="2"/>
              </a:rPr>
              <a:t> </a:t>
            </a:r>
            <a:r>
              <a:rPr lang="de-DE" sz="1800" dirty="0"/>
              <a:t>Werden die Werte also durch eine Methode verändert, wird der vorherige Stand in der Fehlernachricht nicht mehr angezeigt</a:t>
            </a:r>
          </a:p>
          <a:p>
            <a:pPr marL="457200" lvl="1" indent="0">
              <a:buNone/>
            </a:pPr>
            <a:endParaRPr lang="en-US" sz="1800" dirty="0"/>
          </a:p>
          <a:p>
            <a:endParaRPr lang="de-DE" sz="2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108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Beispiel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Name der </a:t>
            </a:r>
            <a:r>
              <a:rPr lang="en-US" sz="2200" dirty="0" err="1"/>
              <a:t>Methode</a:t>
            </a:r>
            <a:r>
              <a:rPr lang="en-US" sz="2200" dirty="0"/>
              <a:t> 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ein</a:t>
            </a:r>
            <a:r>
              <a:rPr lang="en-US" sz="2200" dirty="0"/>
              <a:t> String, der die </a:t>
            </a:r>
            <a:r>
              <a:rPr lang="en-US" sz="2200" dirty="0" err="1"/>
              <a:t>Erwartungen</a:t>
            </a:r>
            <a:r>
              <a:rPr lang="en-US" sz="2200" dirty="0"/>
              <a:t> an den Test </a:t>
            </a:r>
            <a:r>
              <a:rPr lang="en-US" sz="2200" dirty="0" err="1"/>
              <a:t>beschreibt</a:t>
            </a:r>
            <a:endParaRPr lang="en-US" sz="2200" dirty="0"/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Das </a:t>
            </a:r>
            <a:r>
              <a:rPr lang="en-US" sz="2200" dirty="0" err="1"/>
              <a:t>Schlüsselwort</a:t>
            </a:r>
            <a:r>
              <a:rPr lang="en-US" sz="2200" dirty="0"/>
              <a:t> “setup“ </a:t>
            </a:r>
            <a:r>
              <a:rPr lang="en-US" sz="2200" dirty="0" err="1"/>
              <a:t>beschreibt</a:t>
            </a:r>
            <a:r>
              <a:rPr lang="en-US" sz="2200" dirty="0"/>
              <a:t> die </a:t>
            </a:r>
            <a:r>
              <a:rPr lang="en-US" sz="2200" dirty="0" err="1"/>
              <a:t>Voraussetzungen</a:t>
            </a:r>
            <a:r>
              <a:rPr lang="en-US" sz="2200" dirty="0"/>
              <a:t> / </a:t>
            </a:r>
            <a:r>
              <a:rPr lang="en-US" sz="2200" dirty="0" err="1"/>
              <a:t>Ausgangssituation</a:t>
            </a:r>
            <a:r>
              <a:rPr lang="en-US" sz="2200" dirty="0"/>
              <a:t>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“when“: die </a:t>
            </a:r>
            <a:r>
              <a:rPr lang="en-US" sz="2200" dirty="0" err="1"/>
              <a:t>zu</a:t>
            </a:r>
            <a:r>
              <a:rPr lang="en-US" sz="2200" dirty="0"/>
              <a:t> </a:t>
            </a:r>
            <a:r>
              <a:rPr lang="en-US" sz="2200" dirty="0" err="1"/>
              <a:t>testende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endParaRPr lang="en-US" sz="2200" dirty="0"/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“then“:   das </a:t>
            </a:r>
            <a:r>
              <a:rPr lang="en-US" sz="2200" dirty="0" err="1"/>
              <a:t>erwartete</a:t>
            </a:r>
            <a:r>
              <a:rPr lang="en-US" sz="2200" dirty="0"/>
              <a:t> </a:t>
            </a:r>
            <a:r>
              <a:rPr lang="en-US" sz="2200" dirty="0" err="1"/>
              <a:t>Verhalten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Zusammenfassung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2797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1740</Words>
  <Application>Microsoft Office PowerPoint</Application>
  <PresentationFormat>Breitbild</PresentationFormat>
  <Paragraphs>477</Paragraphs>
  <Slides>114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114</vt:i4>
      </vt:variant>
    </vt:vector>
  </HeadingPairs>
  <TitlesOfParts>
    <vt:vector size="121" baseType="lpstr">
      <vt:lpstr>Aptos</vt:lpstr>
      <vt:lpstr>Aptos Display</vt:lpstr>
      <vt:lpstr>Arial</vt:lpstr>
      <vt:lpstr>Calibri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def-Keyword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Operatoren</vt:lpstr>
      <vt:lpstr>Grundlegende Operatoren</vt:lpstr>
      <vt:lpstr>Sicherheitsnavigations-Operator (?.)</vt:lpstr>
      <vt:lpstr>Methodenreferenz-Operator (.&amp;)</vt:lpstr>
      <vt:lpstr>Spread-Operator (*.)</vt:lpstr>
      <vt:lpstr>Spread-Map-Operator (*:)</vt:lpstr>
      <vt:lpstr>Raumschiff-Operator (&lt;=&gt;)</vt:lpstr>
      <vt:lpstr>Regex-Operator (=~) / (==~)</vt:lpstr>
      <vt:lpstr>Live Übung: Operatoren</vt:lpstr>
      <vt:lpstr>Schleifen</vt:lpstr>
      <vt:lpstr>while - Schleife</vt:lpstr>
      <vt:lpstr>for - Schleife</vt:lpstr>
      <vt:lpstr>times-Schleife</vt:lpstr>
      <vt:lpstr>each-Schleife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Live Übung: Bedingungen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def-Methode</vt:lpstr>
      <vt:lpstr>Methoden ohne Klasse</vt:lpstr>
      <vt:lpstr>Instanzmethoden</vt:lpstr>
      <vt:lpstr>Statische Methoden</vt:lpstr>
      <vt:lpstr>Dynamische Methoden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Live Übung: Klassen und Methoden</vt:lpstr>
      <vt:lpstr>Exception Handling</vt:lpstr>
      <vt:lpstr>PowerPoint-Präsentation</vt:lpstr>
      <vt:lpstr>Ausnahmen fangen</vt:lpstr>
      <vt:lpstr>Mehrere catch-Blöcke</vt:lpstr>
      <vt:lpstr>Dynamische Ausnahmebehandlung</vt:lpstr>
      <vt:lpstr>GString-Interpolation bei Exceptions</vt:lpstr>
      <vt:lpstr>Datenstrukturen</vt:lpstr>
      <vt:lpstr>Enumerationen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  <vt:lpstr>Live Übung: Zusammenfassung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Ileyan AlJaaf</cp:lastModifiedBy>
  <cp:revision>18</cp:revision>
  <dcterms:created xsi:type="dcterms:W3CDTF">2024-05-30T13:17:21Z</dcterms:created>
  <dcterms:modified xsi:type="dcterms:W3CDTF">2024-06-10T18:01:59Z</dcterms:modified>
</cp:coreProperties>
</file>