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9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3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366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368" r:id="rId32"/>
    <p:sldId id="283" r:id="rId33"/>
    <p:sldId id="284" r:id="rId34"/>
    <p:sldId id="285" r:id="rId35"/>
    <p:sldId id="286" r:id="rId36"/>
    <p:sldId id="369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8" r:id="rId47"/>
    <p:sldId id="370" r:id="rId48"/>
    <p:sldId id="300" r:id="rId49"/>
    <p:sldId id="301" r:id="rId50"/>
    <p:sldId id="302" r:id="rId51"/>
    <p:sldId id="371" r:id="rId52"/>
    <p:sldId id="305" r:id="rId53"/>
    <p:sldId id="307" r:id="rId54"/>
    <p:sldId id="308" r:id="rId55"/>
    <p:sldId id="309" r:id="rId56"/>
    <p:sldId id="310" r:id="rId57"/>
    <p:sldId id="311" r:id="rId58"/>
    <p:sldId id="37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73" r:id="rId74"/>
    <p:sldId id="332" r:id="rId75"/>
    <p:sldId id="333" r:id="rId76"/>
    <p:sldId id="334" r:id="rId77"/>
    <p:sldId id="335" r:id="rId78"/>
    <p:sldId id="336" r:id="rId79"/>
    <p:sldId id="337" r:id="rId80"/>
    <p:sldId id="374" r:id="rId81"/>
    <p:sldId id="339" r:id="rId82"/>
    <p:sldId id="340" r:id="rId83"/>
    <p:sldId id="341" r:id="rId84"/>
    <p:sldId id="342" r:id="rId85"/>
    <p:sldId id="343" r:id="rId86"/>
    <p:sldId id="344" r:id="rId87"/>
    <p:sldId id="37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76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25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30.05.2024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30.05.2024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30.05.2024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30.05.2024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30.05.2024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30.05.2024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30.05.2024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30.05.2024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Datei I/O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581526" y="258142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AE4A929-EC9B-4F2B-3CBC-8F82B3DA1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581526" y="3486449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Bob McWhirter &amp;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/>
              <a:t>Unterstützt die dynamische und statische Typisierung </a:t>
            </a:r>
          </a:p>
          <a:p>
            <a:r>
              <a:rPr lang="de-DE" sz="2200"/>
              <a:t>Wird auf der JVM ausgeführt und sorgt für eine Verfügbarkeit für viele Plattformen wie Linux, MacOS, Windows </a:t>
            </a:r>
          </a:p>
          <a:p>
            <a:r>
              <a:rPr lang="de-DE" sz="2200"/>
              <a:t>Ist objektorientiert </a:t>
            </a:r>
          </a:p>
          <a:p>
            <a:r>
              <a:rPr lang="de-DE" sz="220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Kann auf jeder Plattform ausgeführt werden, auf der JRE 	 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1504856"/>
            <a:ext cx="6846363" cy="36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36" y="1825625"/>
            <a:ext cx="50643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17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05836"/>
            <a:ext cx="5183188" cy="18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61" y="1690688"/>
            <a:ext cx="11134278" cy="19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60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23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7" name="Rectangle 1229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4C7D0F-F77C-EBCB-DCCE-54AB782D7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for - Schleife</a:t>
            </a:r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A8EA071-F47B-4D2A-486C-1F80D63D1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5053" y="2761510"/>
            <a:ext cx="6813255" cy="315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3" name="Rectangle 1230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A63FF5-AE1A-5952-4361-EB903830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731C2-2195-3F01-10D2-D0733C48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6840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2779"/>
            <a:ext cx="1051560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5A1C3BC-CA14-908E-F8CA-A930459C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04584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5083" y="2633472"/>
            <a:ext cx="9758785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611631"/>
            <a:ext cx="7214616" cy="360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A05E42D8-1463-35EF-2498-84D039A599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562403"/>
            <a:ext cx="7608304" cy="380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9703" y="2984778"/>
            <a:ext cx="8603955" cy="26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47" y="2127947"/>
            <a:ext cx="7887105" cy="37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1E47FEAC-FC19-AD64-7E8C-F6C6FFFBA1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0739" y="623275"/>
            <a:ext cx="5271408" cy="560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  <a:endParaRPr lang="en-US" sz="115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7479" y="5375499"/>
            <a:ext cx="1669112" cy="100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33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722F93A4-51CC-25BA-0A4F-AF058D2246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802968"/>
            <a:ext cx="4777381" cy="508232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Switch-Case unterstützt folgende Arten des Vergleichs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Case-Values stimmen überein, wenn Switch-Value eine Instanz derselben Klasse ist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 • „Regulärer Ausdruck-Case“-Value, wenn toString() Repräsentation von Switch-Value dem Regex gleicht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„Collection-Case“-Value stimmen überein, wenn S-Value in Collection vorkommt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• „Closure-Case“-Value match, wenn Call auf Clojure ein „truthy“-Return liefert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37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38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39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B83B04C-48A8-4CC2-0168-2334D6AB8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72107"/>
            <a:ext cx="6903720" cy="33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41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44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46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48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49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Sternären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50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52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9868CDD-D4BD-50B6-B746-92E3F1AA2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654296" y="1717163"/>
            <a:ext cx="7214616" cy="339624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Direkte Felddefinition.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Automatische Getter- und Setter-Generierung.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61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62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5C50DE-6569-0733-1656-607F6A0D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Expando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865A81-08C0-ACCF-5F93-B08BC091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203" y="257375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Dynamisches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Hinzufügen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Eigenschaften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6717D898-59A2-239C-B11B-07CFFA1C6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89" t="75877" r="26960" b="8746"/>
          <a:stretch/>
        </p:blipFill>
        <p:spPr>
          <a:xfrm>
            <a:off x="5922492" y="2927868"/>
            <a:ext cx="5536001" cy="927608"/>
          </a:xfrm>
          <a:prstGeom prst="rect">
            <a:avLst/>
          </a:prstGeom>
        </p:spPr>
      </p:pic>
      <p:sp>
        <p:nvSpPr>
          <p:cNvPr id="29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AB1CE1-048F-C7DE-41A1-AFFE967A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9978EB-FAEC-6B19-0A0F-95EA8861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071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9" r="49228" b="62291"/>
          <a:stretch/>
        </p:blipFill>
        <p:spPr>
          <a:xfrm>
            <a:off x="4864608" y="1207206"/>
            <a:ext cx="6846363" cy="4292333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69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70</a:t>
            </a:fld>
            <a:endParaRPr lang="de-DE"/>
          </a:p>
        </p:txBody>
      </p:sp>
      <p:pic>
        <p:nvPicPr>
          <p:cNvPr id="6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530016ED-B5C0-C893-EA6D-9127F6010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808189" y="1710339"/>
            <a:ext cx="10575621" cy="34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	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0E12F8-7931-7590-9526-F716AF21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Checked Exception</a:t>
            </a:r>
            <a:endParaRPr lang="de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1CC1-2815-5FFE-BC92-BFF00BB3FD19}"/>
              </a:ext>
            </a:extLst>
          </p:cNvPr>
          <p:cNvSpPr>
            <a:spLocks/>
          </p:cNvSpPr>
          <p:nvPr/>
        </p:nvSpPr>
        <p:spPr>
          <a:xfrm>
            <a:off x="4000498" y="5967529"/>
            <a:ext cx="3564122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6F53CE-24A3-040C-4255-5D0A65CFEBBD}"/>
              </a:ext>
            </a:extLst>
          </p:cNvPr>
          <p:cNvSpPr>
            <a:spLocks/>
          </p:cNvSpPr>
          <p:nvPr/>
        </p:nvSpPr>
        <p:spPr>
          <a:xfrm>
            <a:off x="7960634" y="5967529"/>
            <a:ext cx="2376081" cy="316261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74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19B415CD-B7CB-7CE2-317D-7E9FEA467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363" y="1926266"/>
            <a:ext cx="6212393" cy="2426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5B9FD8-DFF2-5987-4943-936DE0A46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949" y="4657275"/>
            <a:ext cx="9430101" cy="66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126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8175088" y="45795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C3100E-35A4-9447-C81A-8871E15A1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Unchecked Exception</a:t>
            </a:r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7B9E3A-6F8E-F5DB-1B04-F2EFC78121E8}"/>
              </a:ext>
            </a:extLst>
          </p:cNvPr>
          <p:cNvSpPr>
            <a:spLocks/>
          </p:cNvSpPr>
          <p:nvPr/>
        </p:nvSpPr>
        <p:spPr>
          <a:xfrm>
            <a:off x="4176952" y="5861151"/>
            <a:ext cx="3559063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r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Exceptions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699773-3A88-A213-5A73-F17934D03253}"/>
              </a:ext>
            </a:extLst>
          </p:cNvPr>
          <p:cNvSpPr>
            <a:spLocks/>
          </p:cNvSpPr>
          <p:nvPr/>
        </p:nvSpPr>
        <p:spPr>
          <a:xfrm>
            <a:off x="8131466" y="5861151"/>
            <a:ext cx="2372708" cy="315812"/>
          </a:xfrm>
          <a:prstGeom prst="rect">
            <a:avLst/>
          </a:prstGeom>
        </p:spPr>
        <p:txBody>
          <a:bodyPr/>
          <a:lstStyle/>
          <a:p>
            <a:pPr defTabSz="786384">
              <a:spcAft>
                <a:spcPts val="600"/>
              </a:spcAft>
            </a:pPr>
            <a:fld id="{2C6B1073-C6D8-4AEF-AB76-194B29F8A889}" type="slidenum">
              <a:rPr lang="de-DE" sz="154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86384">
                <a:spcAft>
                  <a:spcPts val="600"/>
                </a:spcAft>
              </a:pPr>
              <a:t>75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D652BB0-2F92-AB22-CA1B-B73DD599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466" y="1825625"/>
            <a:ext cx="5856032" cy="265867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6280B3-69D3-FB28-CB04-3B6F548AA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792" y="4788655"/>
            <a:ext cx="9374415" cy="76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519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8DD7F-8AE8-F6BE-D09A-0E215B3F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Caching Exceptions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6ACCE1-F28E-84B3-F401-29C9E01D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8D348F-EBD3-CF7D-2B60-754401CF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77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856A4D9-3C5E-CEE6-20CB-B65B4801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439" y="1330718"/>
            <a:ext cx="6557121" cy="397197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A1A63B7-DFD8-C0D9-2B99-85A2120BD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697" y="5366138"/>
            <a:ext cx="5181583" cy="108704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13C4E83-EE8E-DB59-0113-703A19C9BC0B}"/>
              </a:ext>
            </a:extLst>
          </p:cNvPr>
          <p:cNvSpPr txBox="1"/>
          <p:nvPr/>
        </p:nvSpPr>
        <p:spPr>
          <a:xfrm>
            <a:off x="2817439" y="5389426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18564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CCA73-6402-017F-631A-D0CE93D3C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Multiple Catch Blocks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96C992-1E1B-7335-6393-64668DDD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Exceptions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0DE191-840F-975A-13E9-8CAFBF244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78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39E28F0E-1089-F8DF-253D-B9AA666D0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2721" y="1344519"/>
            <a:ext cx="6669782" cy="3944371"/>
          </a:xfr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8C7559B-C492-0B53-27F0-84E5346E38E7}"/>
              </a:ext>
            </a:extLst>
          </p:cNvPr>
          <p:cNvSpPr txBox="1"/>
          <p:nvPr/>
        </p:nvSpPr>
        <p:spPr>
          <a:xfrm>
            <a:off x="2985603" y="5443819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AE0DF1BD-FC74-21E9-E5CB-19681ECAC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61" y="5363933"/>
            <a:ext cx="5533642" cy="90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96E70B0-A951-03F2-6C6B-02390B3B5A95}"/>
              </a:ext>
            </a:extLst>
          </p:cNvPr>
          <p:cNvCxnSpPr>
            <a:cxnSpLocks/>
          </p:cNvCxnSpPr>
          <p:nvPr/>
        </p:nvCxnSpPr>
        <p:spPr>
          <a:xfrm>
            <a:off x="1099185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FB8105BE-2C9A-1833-DA3F-82BA0306CB5E}"/>
              </a:ext>
            </a:extLst>
          </p:cNvPr>
          <p:cNvCxnSpPr/>
          <p:nvPr/>
        </p:nvCxnSpPr>
        <p:spPr>
          <a:xfrm>
            <a:off x="11353800" y="0"/>
            <a:ext cx="0" cy="70866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977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06DF6-F889-6E2E-AD3E-F7FC9F23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Finally Block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DD4788-BF61-05BF-970C-6DF504972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Exceptions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8C99D5-01BD-7A61-1407-6F5743F6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79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5DFDB2B3-823C-8656-B3C2-6B8E74436B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65" y="1328139"/>
            <a:ext cx="6404670" cy="4201722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20BAD94-00AE-0EAD-4CA2-FCCED4742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846" y="5573322"/>
            <a:ext cx="4198154" cy="91796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7A81A1A-06A9-2B87-19E3-0CD0209E5B69}"/>
              </a:ext>
            </a:extLst>
          </p:cNvPr>
          <p:cNvSpPr txBox="1"/>
          <p:nvPr/>
        </p:nvSpPr>
        <p:spPr>
          <a:xfrm>
            <a:off x="2893665" y="5520530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Ausgabe: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1017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Datei I/O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905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F0B6D-D2CA-936A-B63C-62F53320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Dateien lesen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D401E1-2EF1-EA3C-FF85-0197F957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97542D-F482-6A73-047F-A8D39195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81</a:t>
            </a:fld>
            <a:endParaRPr lang="de-DE"/>
          </a:p>
        </p:txBody>
      </p:sp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40BB3FFD-AE0D-D2DE-D04B-EF98D9494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6343" y="1427366"/>
            <a:ext cx="6719309" cy="328387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84EECA-E543-9068-6AF2-C728904C6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249" y="4812223"/>
            <a:ext cx="2574741" cy="106950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BFDD681-D73E-2D5E-2A70-9C9FB6F08B08}"/>
              </a:ext>
            </a:extLst>
          </p:cNvPr>
          <p:cNvSpPr txBox="1"/>
          <p:nvPr/>
        </p:nvSpPr>
        <p:spPr>
          <a:xfrm>
            <a:off x="3342844" y="4973343"/>
            <a:ext cx="1103258" cy="37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Ausgabe: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BE7EF75-5CEC-6C3C-17AF-7275B86DC438}"/>
              </a:ext>
            </a:extLst>
          </p:cNvPr>
          <p:cNvCxnSpPr/>
          <p:nvPr/>
        </p:nvCxnSpPr>
        <p:spPr>
          <a:xfrm>
            <a:off x="0" y="1295400"/>
            <a:ext cx="4295775" cy="0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0687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3A5F703B-73BA-6EF2-8A5F-882A36E3BC73}"/>
              </a:ext>
            </a:extLst>
          </p:cNvPr>
          <p:cNvSpPr/>
          <p:nvPr/>
        </p:nvSpPr>
        <p:spPr>
          <a:xfrm>
            <a:off x="-1868923" y="-1396009"/>
            <a:ext cx="3088607" cy="2792018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E8C91-A350-27A3-CFFB-6B2F81FD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des Inhalts einer Datei als Ganzes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8936F4-8B2E-B3CC-E7C4-7761EA2D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EFB78F-B230-4E0C-DC5F-0190BA66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82</a:t>
            </a:fld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DC38F18-32F4-734A-E67A-0B61BA881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057" y="1503134"/>
            <a:ext cx="7437886" cy="28282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772D6D-77F1-A4B9-3E08-5595B19E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8" y="4399869"/>
            <a:ext cx="2574741" cy="10695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65D30A4-F8ED-657C-2543-A1F9B7375889}"/>
              </a:ext>
            </a:extLst>
          </p:cNvPr>
          <p:cNvSpPr txBox="1"/>
          <p:nvPr/>
        </p:nvSpPr>
        <p:spPr>
          <a:xfrm>
            <a:off x="3384884" y="4461036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D24B7F7-C9EF-EDB5-78B4-E8E35B2C7A14}"/>
              </a:ext>
            </a:extLst>
          </p:cNvPr>
          <p:cNvSpPr/>
          <p:nvPr/>
        </p:nvSpPr>
        <p:spPr>
          <a:xfrm>
            <a:off x="9610725" y="4048125"/>
            <a:ext cx="4286250" cy="4019550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235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6A6CCF-C0AC-E0FB-849C-62BE656A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Schreiben zu Dateien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C1E53B-049F-D0F4-948C-42C13A14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968" y="2633472"/>
            <a:ext cx="9719016" cy="358635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159924-126A-3DBA-B0C7-2AC704E1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88F34F-D6A4-1299-C888-B93CECC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2024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E734A3-A069-9AF4-7470-4A63892C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Die Größe einer Datei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65B343C-9407-427B-5420-EE860E54C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1"/>
            <a:ext cx="12192000" cy="289332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C0E17A-5ABF-5DBB-5E7F-CB6103F9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0883B6-DE71-D0B2-371B-7A91A376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84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4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F99CF-E4A4-BD7E-61C7-1873A078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Testen, wenn eine Datei ein Verzeichnis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E988F0-E081-6DCB-38E6-DFEE585E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I/O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7F648E-7203-A8C3-F05C-6D297741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85</a:t>
            </a:fld>
            <a:endParaRPr lang="de-DE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45BD414E-2338-80E1-247A-2A788ECAB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713" y="1690688"/>
            <a:ext cx="7496574" cy="291351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16BEBD-7F54-6C3F-62DE-E2A41343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16" y="4669810"/>
            <a:ext cx="3484568" cy="125995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DAC0CAC-D48F-415F-B2B8-416E92657BE2}"/>
              </a:ext>
            </a:extLst>
          </p:cNvPr>
          <p:cNvSpPr txBox="1"/>
          <p:nvPr/>
        </p:nvSpPr>
        <p:spPr>
          <a:xfrm>
            <a:off x="3102432" y="4846121"/>
            <a:ext cx="1251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Ausgabe:</a:t>
            </a:r>
          </a:p>
        </p:txBody>
      </p:sp>
    </p:spTree>
    <p:extLst>
      <p:ext uri="{BB962C8B-B14F-4D97-AF65-F5344CB8AC3E}">
        <p14:creationId xmlns:p14="http://schemas.microsoft.com/office/powerpoint/2010/main" val="42934070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AF00F5-329F-FAEB-BA3C-A28ED5ED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de-DE" sz="4100">
                <a:latin typeface="Calibri Light (Überschriften)"/>
              </a:rPr>
              <a:t>Erstellen eines Verzeichnisses</a:t>
            </a:r>
            <a:endParaRPr lang="de-DE" sz="410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B2D893FA-419E-4564-31A7-9C9703EE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09" y="2290936"/>
            <a:ext cx="10196990" cy="395935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DFC4D-B24E-7764-AAD5-5B7AB5E6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I/O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654404-2E99-19A2-6D43-E631D2B7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86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6340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CB5C7026-E7DC-4146-BB77-9FAE3729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5" name="Graphic 36874">
            <a:extLst>
              <a:ext uri="{FF2B5EF4-FFF2-40B4-BE49-F238E27FC236}">
                <a16:creationId xmlns:a16="http://schemas.microsoft.com/office/drawing/2014/main" id="{49882614-11C4-4368-9534-6EBAC348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84274" y="-4610867"/>
            <a:ext cx="7223503" cy="160952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2B915F3-45DE-07E2-6210-C02B8F02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28918"/>
            <a:ext cx="5819527" cy="2264392"/>
          </a:xfrm>
        </p:spPr>
        <p:txBody>
          <a:bodyPr anchor="ctr">
            <a:normAutofit/>
          </a:bodyPr>
          <a:lstStyle/>
          <a:p>
            <a:r>
              <a:rPr lang="de-DE" sz="5000"/>
              <a:t>Ranges</a:t>
            </a:r>
          </a:p>
        </p:txBody>
      </p:sp>
      <p:sp>
        <p:nvSpPr>
          <p:cNvPr id="36877" name="Rectangle 36876">
            <a:extLst>
              <a:ext uri="{FF2B5EF4-FFF2-40B4-BE49-F238E27FC236}">
                <a16:creationId xmlns:a16="http://schemas.microsoft.com/office/drawing/2014/main" id="{2010FDC2-8038-452C-BBFC-E9F3A8B1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6D4B7AE-60EA-23F3-2EB3-B9D38C46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14601"/>
            <a:ext cx="12192000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333E28-AAD9-9F19-6BD6-F1192F9C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696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e-DE" sz="1000">
                <a:solidFill>
                  <a:schemeClr val="accent2"/>
                </a:solidFill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687E69-D11D-7093-29CF-536B1A1E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704" y="6356350"/>
            <a:ext cx="566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z="100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88</a:t>
            </a:fld>
            <a:endParaRPr lang="de-DE" sz="1000">
              <a:solidFill>
                <a:schemeClr val="accent2"/>
              </a:solidFill>
            </a:endParaRPr>
          </a:p>
        </p:txBody>
      </p:sp>
      <p:sp>
        <p:nvSpPr>
          <p:cNvPr id="36879" name="Rectangle 36878">
            <a:extLst>
              <a:ext uri="{FF2B5EF4-FFF2-40B4-BE49-F238E27FC236}">
                <a16:creationId xmlns:a16="http://schemas.microsoft.com/office/drawing/2014/main" id="{7D65985B-D548-44B4-9714-27AEC913D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971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Von allen Typen können Arrays erstellt werden </a:t>
            </a:r>
          </a:p>
          <a:p>
            <a:r>
              <a:rPr lang="de-DE" sz="2000"/>
              <a:t>Größe muss angegeben werden, sind nicht dynamisch 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89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91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92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93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94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96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/>
              <a:t>Sind im Gegensatz zu den Java Assertions automatisch aktiviert</a:t>
            </a:r>
          </a:p>
          <a:p>
            <a:r>
              <a:rPr lang="de-DE" sz="2000"/>
              <a:t>Erleichtern die Fehlersuche und das Debugging</a:t>
            </a:r>
          </a:p>
          <a:p>
            <a:r>
              <a:rPr lang="de-DE" sz="2000"/>
              <a:t>Wenn eine Assertion fehlschlägt: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Zeigt die Power Assertion den Ausdruck mitsamt Werten in 	einer übersichtlichen, mehrzeiligen Darstellung an.</a:t>
            </a:r>
          </a:p>
          <a:p>
            <a:pPr marL="0" indent="0">
              <a:buNone/>
            </a:pPr>
            <a:r>
              <a:rPr lang="de-DE" sz="2000"/>
              <a:t>	</a:t>
            </a:r>
            <a:r>
              <a:rPr lang="de-DE" sz="2000">
                <a:sym typeface="Wingdings" panose="05000000000000000000" pitchFamily="2" charset="2"/>
              </a:rPr>
              <a:t></a:t>
            </a:r>
            <a:r>
              <a:rPr lang="de-DE" sz="2000"/>
              <a:t>Entwickler sieht genau, welcher Teil des Ausdrucks die 	Probleme verursacht</a:t>
            </a:r>
          </a:p>
          <a:p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4900144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 err="1"/>
              <a:t>Beispiel</a:t>
            </a:r>
            <a:r>
              <a:rPr lang="en-US" sz="5400" dirty="0"/>
              <a:t>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/>
              <a:t>Es kann während der Auswertung von Power Assertion zu inkonsistenten Fehlermeldungen kommen</a:t>
            </a:r>
            <a:endParaRPr lang="en-US" sz="2200"/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Das liegt daran, dass bei den Power Assertions nur 	Referenzen auf die Werte gespeichert werden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Werden die Werte also durch eine Methode verändert, wird 	der vorherige Stand in der Fehlernachricht nicht mehr 	angezeigt</a:t>
            </a:r>
          </a:p>
          <a:p>
            <a:pPr marL="0" indent="0">
              <a:buNone/>
            </a:pPr>
            <a:endParaRPr lang="en-US" sz="2200"/>
          </a:p>
          <a:p>
            <a:endParaRPr lang="de-DE" sz="220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</a:t>
            </a:r>
            <a:r>
              <a:rPr lang="en-US" sz="6000" dirty="0" err="1"/>
              <a:t>Beispiel</a:t>
            </a:r>
            <a:endParaRPr lang="en-US" sz="6000" dirty="0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Name der Methode ist ein String, der die Erwartungen an den Test beschreibt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Das Schlüsselwort “setup“ beschreibt die Voraussetzungen / Ausgangssituation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“when“: Die zu testende Methode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/>
              <a:t>“then“: Das erwartete Verhalten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1408</Words>
  <Application>Microsoft Office PowerPoint</Application>
  <PresentationFormat>Breitbild</PresentationFormat>
  <Paragraphs>425</Paragraphs>
  <Slides>107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107</vt:i4>
      </vt:variant>
    </vt:vector>
  </HeadingPairs>
  <TitlesOfParts>
    <vt:vector size="115" baseType="lpstr">
      <vt:lpstr>Aptos</vt:lpstr>
      <vt:lpstr>Aptos Display</vt:lpstr>
      <vt:lpstr>Arial</vt:lpstr>
      <vt:lpstr>Calibri</vt:lpstr>
      <vt:lpstr>Calibri Light (Überschriften)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Schleifen</vt:lpstr>
      <vt:lpstr>while - Schleife</vt:lpstr>
      <vt:lpstr>for - 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Methoden ohne Klasse</vt:lpstr>
      <vt:lpstr>Instanzmethoden</vt:lpstr>
      <vt:lpstr>Statische Methoden</vt:lpstr>
      <vt:lpstr>Dynamische Methoden</vt:lpstr>
      <vt:lpstr>Expando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Exception Handling</vt:lpstr>
      <vt:lpstr>Checked Exception</vt:lpstr>
      <vt:lpstr>Unchecked Exception</vt:lpstr>
      <vt:lpstr>PowerPoint-Präsentation</vt:lpstr>
      <vt:lpstr>Caching Exceptions</vt:lpstr>
      <vt:lpstr>Multiple Catch Blocks</vt:lpstr>
      <vt:lpstr>Finally Block</vt:lpstr>
      <vt:lpstr>Datei I/O</vt:lpstr>
      <vt:lpstr>Dateien lesen</vt:lpstr>
      <vt:lpstr>Lesen des Inhalts einer Datei als Ganzes</vt:lpstr>
      <vt:lpstr>Schreiben zu Dateien</vt:lpstr>
      <vt:lpstr>Die Größe einer Datei</vt:lpstr>
      <vt:lpstr>Testen, wenn eine Datei ein Verzeichnis ist</vt:lpstr>
      <vt:lpstr>Erstellen eines Verzeichnisses</vt:lpstr>
      <vt:lpstr>Datenstrukturen</vt:lpstr>
      <vt:lpstr>Ranges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Ileyan AlJaaf</cp:lastModifiedBy>
  <cp:revision>6</cp:revision>
  <dcterms:created xsi:type="dcterms:W3CDTF">2024-05-30T13:17:21Z</dcterms:created>
  <dcterms:modified xsi:type="dcterms:W3CDTF">2024-05-30T17:32:40Z</dcterms:modified>
</cp:coreProperties>
</file>