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17"/>
  </p:notesMasterIdLst>
  <p:sldIdLst>
    <p:sldId id="256" r:id="rId2"/>
    <p:sldId id="257" r:id="rId3"/>
    <p:sldId id="258" r:id="rId4"/>
    <p:sldId id="259" r:id="rId5"/>
    <p:sldId id="260" r:id="rId6"/>
    <p:sldId id="261" r:id="rId7"/>
    <p:sldId id="327" r:id="rId8"/>
    <p:sldId id="328" r:id="rId9"/>
    <p:sldId id="329" r:id="rId10"/>
    <p:sldId id="394" r:id="rId11"/>
    <p:sldId id="330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377" r:id="rId24"/>
    <p:sldId id="378" r:id="rId25"/>
    <p:sldId id="379" r:id="rId26"/>
    <p:sldId id="380" r:id="rId27"/>
    <p:sldId id="382" r:id="rId28"/>
    <p:sldId id="383" r:id="rId29"/>
    <p:sldId id="381" r:id="rId30"/>
    <p:sldId id="384" r:id="rId31"/>
    <p:sldId id="385" r:id="rId32"/>
    <p:sldId id="406" r:id="rId33"/>
    <p:sldId id="396" r:id="rId34"/>
    <p:sldId id="274" r:id="rId35"/>
    <p:sldId id="386" r:id="rId36"/>
    <p:sldId id="387" r:id="rId37"/>
    <p:sldId id="388" r:id="rId38"/>
    <p:sldId id="276" r:id="rId39"/>
    <p:sldId id="277" r:id="rId40"/>
    <p:sldId id="278" r:id="rId41"/>
    <p:sldId id="279" r:id="rId42"/>
    <p:sldId id="280" r:id="rId43"/>
    <p:sldId id="281" r:id="rId44"/>
    <p:sldId id="405" r:id="rId45"/>
    <p:sldId id="368" r:id="rId46"/>
    <p:sldId id="283" r:id="rId47"/>
    <p:sldId id="284" r:id="rId48"/>
    <p:sldId id="285" r:id="rId49"/>
    <p:sldId id="286" r:id="rId50"/>
    <p:sldId id="369" r:id="rId51"/>
    <p:sldId id="288" r:id="rId52"/>
    <p:sldId id="289" r:id="rId53"/>
    <p:sldId id="290" r:id="rId54"/>
    <p:sldId id="291" r:id="rId55"/>
    <p:sldId id="292" r:id="rId56"/>
    <p:sldId id="293" r:id="rId57"/>
    <p:sldId id="294" r:id="rId58"/>
    <p:sldId id="295" r:id="rId59"/>
    <p:sldId id="296" r:id="rId60"/>
    <p:sldId id="298" r:id="rId61"/>
    <p:sldId id="370" r:id="rId62"/>
    <p:sldId id="300" r:id="rId63"/>
    <p:sldId id="301" r:id="rId64"/>
    <p:sldId id="302" r:id="rId65"/>
    <p:sldId id="404" r:id="rId66"/>
    <p:sldId id="371" r:id="rId67"/>
    <p:sldId id="305" r:id="rId68"/>
    <p:sldId id="307" r:id="rId69"/>
    <p:sldId id="308" r:id="rId70"/>
    <p:sldId id="309" r:id="rId71"/>
    <p:sldId id="310" r:id="rId72"/>
    <p:sldId id="311" r:id="rId73"/>
    <p:sldId id="372" r:id="rId74"/>
    <p:sldId id="313" r:id="rId75"/>
    <p:sldId id="395" r:id="rId76"/>
    <p:sldId id="314" r:id="rId77"/>
    <p:sldId id="315" r:id="rId78"/>
    <p:sldId id="316" r:id="rId79"/>
    <p:sldId id="317" r:id="rId80"/>
    <p:sldId id="319" r:id="rId81"/>
    <p:sldId id="320" r:id="rId82"/>
    <p:sldId id="321" r:id="rId83"/>
    <p:sldId id="322" r:id="rId84"/>
    <p:sldId id="323" r:id="rId85"/>
    <p:sldId id="324" r:id="rId86"/>
    <p:sldId id="325" r:id="rId87"/>
    <p:sldId id="326" r:id="rId88"/>
    <p:sldId id="402" r:id="rId89"/>
    <p:sldId id="373" r:id="rId90"/>
    <p:sldId id="334" r:id="rId91"/>
    <p:sldId id="390" r:id="rId92"/>
    <p:sldId id="391" r:id="rId93"/>
    <p:sldId id="392" r:id="rId94"/>
    <p:sldId id="393" r:id="rId95"/>
    <p:sldId id="375" r:id="rId96"/>
    <p:sldId id="347" r:id="rId97"/>
    <p:sldId id="348" r:id="rId98"/>
    <p:sldId id="349" r:id="rId99"/>
    <p:sldId id="350" r:id="rId100"/>
    <p:sldId id="351" r:id="rId101"/>
    <p:sldId id="352" r:id="rId102"/>
    <p:sldId id="353" r:id="rId103"/>
    <p:sldId id="354" r:id="rId104"/>
    <p:sldId id="376" r:id="rId105"/>
    <p:sldId id="356" r:id="rId106"/>
    <p:sldId id="357" r:id="rId107"/>
    <p:sldId id="358" r:id="rId108"/>
    <p:sldId id="359" r:id="rId109"/>
    <p:sldId id="360" r:id="rId110"/>
    <p:sldId id="361" r:id="rId111"/>
    <p:sldId id="362" r:id="rId112"/>
    <p:sldId id="363" r:id="rId113"/>
    <p:sldId id="364" r:id="rId114"/>
    <p:sldId id="365" r:id="rId115"/>
    <p:sldId id="403" r:id="rId116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E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7" autoAdjust="0"/>
    <p:restoredTop sz="94658"/>
  </p:normalViewPr>
  <p:slideViewPr>
    <p:cSldViewPr snapToGrid="0">
      <p:cViewPr varScale="1">
        <p:scale>
          <a:sx n="104" d="100"/>
          <a:sy n="104" d="100"/>
        </p:scale>
        <p:origin x="138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presProps" Target="presProps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viewProps" Target="viewProps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tableStyles" Target="tableStyles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2F2DEB-38E4-44E0-AC22-F1128360B0F5}" type="datetimeFigureOut">
              <a:rPr lang="de-DE" smtClean="0"/>
              <a:t>08.06.2024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6C09EF-4227-4810-A877-2A3D1BE263B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188404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6C09EF-4227-4810-A877-2A3D1BE263BE}" type="slidenum">
              <a:rPr lang="de-DE" smtClean="0"/>
              <a:t>48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416156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6C09EF-4227-4810-A877-2A3D1BE263BE}" type="slidenum">
              <a:rPr lang="de-DE" smtClean="0"/>
              <a:t>94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480882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BD733F2-1116-634B-9AE5-22A86E5EB0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47572D44-3D32-417A-5CA5-8C871E5BEC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F07359C-F6E9-7391-D0D5-B27F99A61A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DF753-8836-4342-B1AB-A21D1774B4B0}" type="datetime1">
              <a:rPr lang="de-DE" smtClean="0"/>
              <a:t>08.06.2024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F015980-17B2-E377-843F-4442072767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Einführung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55D04CC-2DDC-949C-7E05-F1E342DB5C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576756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94A141C-D9E8-0648-6CFB-6FCBC29056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FC0B6B1-21E4-E3A5-15DC-52420B18F8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E38BAFF-AE5B-9884-D16A-DBDCACD0B0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91431-083C-4E10-8199-56AEB22A3A88}" type="datetime1">
              <a:rPr lang="de-DE" smtClean="0"/>
              <a:t>08.06.2024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5C6349F-F8B6-3A9D-80FF-978EAF2192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Einführung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5ABE78A-68D5-232D-0113-D43DCC9EA6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88218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8D2152D-82F0-B36C-4AC7-45C8C32C81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E5826197-7BBA-6E3A-F1A8-8DFB95269E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2D718ACC-D385-AF45-20C2-CC2DD8CF4D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817BB-84CE-4ED7-BD8D-53930C8ACE07}" type="datetime1">
              <a:rPr lang="de-DE" smtClean="0"/>
              <a:t>08.06.2024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5051F0E-03B1-FF20-2653-D7D7CFA650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Einführung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795FCC4-CF05-81D2-D076-EEDB4C6EE0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710904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6C560EC-C7BB-F0F6-1D34-6FBC478B36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B5C0C0D-9E85-1710-4199-BF95E525D40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539822C3-F22F-F5EA-D44D-26E7A6F314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F2683610-EFBB-6DD4-885B-79EEF76AD3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0C607-0831-495F-ACD9-F7C1E6ED0AE2}" type="datetime1">
              <a:rPr lang="de-DE" smtClean="0"/>
              <a:t>08.06.2024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11643641-BB57-3F27-D05C-1787C9BA9D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Einführung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ADE72B26-D60D-054F-B976-73FF846F4E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824369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1A5F9C8-56E3-1D2E-3597-7003CC7F8A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62F0531A-E297-8D07-20DF-5424645EF7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39F619C6-57CC-6F56-221C-42C669CC68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65772F0F-FE24-3B9A-B91E-281D70B64EE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2EC1AA62-0D4C-2277-63FE-DA188D7739A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E002CB6B-2D16-AF39-9210-27F6E6C148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4D7F6-D77E-446C-9D92-60D4B50AD18E}" type="datetime1">
              <a:rPr lang="de-DE" smtClean="0"/>
              <a:t>08.06.2024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7EBD1A28-58F0-5E13-F603-5E744F75D3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Einführung</a:t>
            </a:r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702DCA4C-1F1B-CE06-D551-B610CB6E66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706545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8B5DB2D-34A4-C4BF-260B-592A57D9B6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7AFB0560-9645-AD7C-F058-D50523E982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1511E-DD76-4112-909D-7EE063C23A01}" type="datetime1">
              <a:rPr lang="de-DE" smtClean="0"/>
              <a:t>08.06.2024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5AD48BA-FC6C-D1A7-D8C3-DFC16DD89F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Einführung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D1301EFB-1550-9AB2-E5CD-8C9681E684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828989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9FED5EB4-8678-1BF8-C040-A4F687C180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630320-D133-460D-8E4A-1537ED7267EC}" type="datetime1">
              <a:rPr lang="de-DE" smtClean="0"/>
              <a:t>08.06.2024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AB466240-684D-4C8C-1207-B184BF8C3F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Einführung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E68A1A01-3E62-5EB5-7440-92977655ED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118168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292B407-FF70-A00A-F3FC-C9DC36A29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1CCE21F-722A-E5FD-FC12-F2792C590D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DD306629-73C7-CED5-FF8E-1C014D87CB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717B97E2-10A6-D101-22DF-F6C1766BC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E7AD3-0C6C-4F0C-BE09-57A07998E932}" type="datetime1">
              <a:rPr lang="de-DE" smtClean="0"/>
              <a:t>08.06.2024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11F48338-3279-A312-C5DA-AA48DA91C9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Einführung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CF01FD7B-5966-984A-1A4F-3D6C99DB68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637511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75EE992-5938-0039-C9ED-908F76551D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2506AF89-11B2-ACB4-7FC6-03D2E95D066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5EC471DA-203B-0CCE-6002-0A7D2808E8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D250200C-E676-5D9E-1A2C-880A9545D3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58BB5-DEC4-4733-95C6-2FE1260871B2}" type="datetime1">
              <a:rPr lang="de-DE" smtClean="0"/>
              <a:t>08.06.2024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C5EAE4BC-D0A2-4078-EFC5-9087685225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Einführung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C4C380C2-E3D9-88A5-B24A-37B5BDA2D1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24852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8617794-B707-A78A-E803-9A34A9E174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FD2E57C2-E413-1A7A-3639-05DE88529CB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6C2471C-AD9C-9D5E-38A6-30681BEB21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DFE42-3347-4060-92AD-6B376012D5C2}" type="datetime1">
              <a:rPr lang="de-DE" smtClean="0"/>
              <a:t>08.06.2024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8822BB9-7764-3230-76AD-62B0EAF971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Einführung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4F746B3-4849-E3C3-C15B-CE36E4A210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823412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E3AB8B7F-9FF4-219B-61CC-CF473AF8B1D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F6775060-0AFA-662B-52C6-1F655F9205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19747A83-8CAA-67B4-D40B-24E2C7C84D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BFB19-985A-4222-832E-BC80BE5F46E7}" type="datetime1">
              <a:rPr lang="de-DE" smtClean="0"/>
              <a:t>08.06.2024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D57F887-9756-674E-10FE-97FCF374E1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Einführung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997BED0-F0FC-8BDC-011B-0A4FDDADCF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10980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932E7324-9D18-B231-311A-6042C9F64B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BF0BBB5-743F-32CE-5FFA-1C02B89391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0C88FF9-44DB-06B3-F0F5-20CE6234155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B547AB5-9432-4129-9518-28552E2EE461}" type="datetime1">
              <a:rPr lang="de-DE" smtClean="0"/>
              <a:t>08.06.2024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F90FAAA-8B5F-0ED3-0862-7B0D446BCA7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de-DE"/>
              <a:t>Einführung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4E944349-41AB-2BCF-AD30-CD37DDD2FCE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C6B1073-C6D8-4AEF-AB76-194B29F8A88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940605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8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8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8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8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8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8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8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8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8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8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8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8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8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8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g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4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4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4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7.png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5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4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8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8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upload.wikimedia.org/wikipedia/commons/thumb/3/36/...">
            <a:extLst>
              <a:ext uri="{FF2B5EF4-FFF2-40B4-BE49-F238E27FC236}">
                <a16:creationId xmlns:a16="http://schemas.microsoft.com/office/drawing/2014/main" id="{E08F8346-3100-AEF5-D22C-09426D7A6F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1659" y="1492899"/>
            <a:ext cx="7768681" cy="3872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feld 9">
            <a:extLst>
              <a:ext uri="{FF2B5EF4-FFF2-40B4-BE49-F238E27FC236}">
                <a16:creationId xmlns:a16="http://schemas.microsoft.com/office/drawing/2014/main" id="{8402FBE7-614B-88D3-A385-167F5F9D5404}"/>
              </a:ext>
            </a:extLst>
          </p:cNvPr>
          <p:cNvSpPr txBox="1"/>
          <p:nvPr/>
        </p:nvSpPr>
        <p:spPr>
          <a:xfrm>
            <a:off x="854490" y="6356222"/>
            <a:ext cx="104830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>
                <a:solidFill>
                  <a:schemeClr val="bg1">
                    <a:lumMod val="50000"/>
                  </a:schemeClr>
                </a:solidFill>
              </a:rPr>
              <a:t>Al Jaaf, Ileyan; Alsleben, Yannick; Greguric, Luka;  Karpuzoglu, Yasemin, Rodovnitschenko, Anastasia; Rudenko, Yuliya</a:t>
            </a:r>
          </a:p>
        </p:txBody>
      </p:sp>
    </p:spTree>
    <p:extLst>
      <p:ext uri="{BB962C8B-B14F-4D97-AF65-F5344CB8AC3E}">
        <p14:creationId xmlns:p14="http://schemas.microsoft.com/office/powerpoint/2010/main" val="16833011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81EA652-8C6A-4E69-BEB9-1708094745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ight Triangle 11">
            <a:extLst>
              <a:ext uri="{FF2B5EF4-FFF2-40B4-BE49-F238E27FC236}">
                <a16:creationId xmlns:a16="http://schemas.microsoft.com/office/drawing/2014/main" id="{5298780A-33B9-4EA2-8F67-DE68AD628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F488E8B-4E1E-4402-8935-D4E6C02615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E1AB376-AF8D-8B82-AE0A-121E29AB73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5767" y="1188637"/>
            <a:ext cx="2988234" cy="4480726"/>
          </a:xfrm>
        </p:spPr>
        <p:txBody>
          <a:bodyPr>
            <a:normAutofit/>
          </a:bodyPr>
          <a:lstStyle/>
          <a:p>
            <a:pPr algn="r"/>
            <a:r>
              <a:rPr lang="de-DE" sz="6600"/>
              <a:t>Agenda	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23AAC9B5-8015-485C-ACF9-A750390E9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1852863"/>
            <a:ext cx="0" cy="3236495"/>
          </a:xfrm>
          <a:prstGeom prst="line">
            <a:avLst/>
          </a:prstGeom>
          <a:ln w="19050" cap="sq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8AB2425-8465-0D0F-DB0A-206896B645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55260" y="1648870"/>
            <a:ext cx="4702848" cy="3560260"/>
          </a:xfrm>
        </p:spPr>
        <p:txBody>
          <a:bodyPr anchor="ctr">
            <a:noAutofit/>
          </a:bodyPr>
          <a:lstStyle/>
          <a:p>
            <a:r>
              <a:rPr lang="de-DE" sz="2000" dirty="0"/>
              <a:t>Einführung</a:t>
            </a:r>
          </a:p>
          <a:p>
            <a:r>
              <a:rPr lang="de-DE" sz="2000" dirty="0"/>
              <a:t>Schlüsselwörter</a:t>
            </a:r>
          </a:p>
          <a:p>
            <a:r>
              <a:rPr lang="de-DE" sz="2000" dirty="0"/>
              <a:t>Datentypen</a:t>
            </a:r>
          </a:p>
          <a:p>
            <a:r>
              <a:rPr lang="de-DE" sz="2000" dirty="0"/>
              <a:t>Operatoren</a:t>
            </a:r>
          </a:p>
          <a:p>
            <a:r>
              <a:rPr lang="de-DE" sz="2000" dirty="0"/>
              <a:t>Schleifen</a:t>
            </a:r>
          </a:p>
          <a:p>
            <a:r>
              <a:rPr lang="de-DE" sz="2000" dirty="0"/>
              <a:t>Bedingungen</a:t>
            </a:r>
          </a:p>
          <a:p>
            <a:r>
              <a:rPr lang="de-DE" sz="2000" dirty="0"/>
              <a:t>Groovy – Truth</a:t>
            </a:r>
          </a:p>
          <a:p>
            <a:r>
              <a:rPr lang="de-DE" sz="2000" dirty="0"/>
              <a:t>Bedingte Operatoren</a:t>
            </a:r>
          </a:p>
          <a:p>
            <a:r>
              <a:rPr lang="de-DE" sz="2000" dirty="0"/>
              <a:t>Klassen &amp; Methoden</a:t>
            </a:r>
          </a:p>
          <a:p>
            <a:r>
              <a:rPr lang="de-DE" sz="2000" dirty="0"/>
              <a:t>Exception Handling</a:t>
            </a:r>
          </a:p>
          <a:p>
            <a:r>
              <a:rPr lang="de-DE" sz="2000" dirty="0"/>
              <a:t>Datenstrukturen</a:t>
            </a:r>
          </a:p>
          <a:p>
            <a:r>
              <a:rPr lang="de-DE" sz="2000" dirty="0"/>
              <a:t>Testen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BDC58A1E-6771-80DD-6D36-8FEE303B98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681119" y="5386184"/>
            <a:ext cx="1673352" cy="100584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2C6B1073-C6D8-4AEF-AB76-194B29F8A889}" type="slidenum">
              <a:rPr lang="de-DE">
                <a:solidFill>
                  <a:srgbClr val="FFFFFF"/>
                </a:solidFill>
              </a:rPr>
              <a:pPr>
                <a:lnSpc>
                  <a:spcPct val="90000"/>
                </a:lnSpc>
                <a:spcAft>
                  <a:spcPts val="600"/>
                </a:spcAft>
              </a:pPr>
              <a:t>2</a:t>
            </a:fld>
            <a:endParaRPr lang="de-DE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84302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2" name="Rectangle 41">
            <a:extLst>
              <a:ext uri="{FF2B5EF4-FFF2-40B4-BE49-F238E27FC236}">
                <a16:creationId xmlns:a16="http://schemas.microsoft.com/office/drawing/2014/main" id="{2029D5AD-8348-4446-B191-6A9B6FE03F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44" name="Freeform: Shape 43">
            <a:extLst>
              <a:ext uri="{FF2B5EF4-FFF2-40B4-BE49-F238E27FC236}">
                <a16:creationId xmlns:a16="http://schemas.microsoft.com/office/drawing/2014/main" id="{A3F395A2-2B64-4749-BD93-2F159C7E1F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1899601"/>
          </a:xfrm>
          <a:custGeom>
            <a:avLst/>
            <a:gdLst>
              <a:gd name="connsiteX0" fmla="*/ 0 w 12188952"/>
              <a:gd name="connsiteY0" fmla="*/ 0 h 1899601"/>
              <a:gd name="connsiteX1" fmla="*/ 12188952 w 12188952"/>
              <a:gd name="connsiteY1" fmla="*/ 0 h 1899601"/>
              <a:gd name="connsiteX2" fmla="*/ 12188952 w 12188952"/>
              <a:gd name="connsiteY2" fmla="*/ 1635106 h 1899601"/>
              <a:gd name="connsiteX3" fmla="*/ 11356325 w 12188952"/>
              <a:gd name="connsiteY3" fmla="*/ 1707615 h 1899601"/>
              <a:gd name="connsiteX4" fmla="*/ 6096001 w 12188952"/>
              <a:gd name="connsiteY4" fmla="*/ 1899601 h 1899601"/>
              <a:gd name="connsiteX5" fmla="*/ 835678 w 12188952"/>
              <a:gd name="connsiteY5" fmla="*/ 1707615 h 1899601"/>
              <a:gd name="connsiteX6" fmla="*/ 0 w 12188952"/>
              <a:gd name="connsiteY6" fmla="*/ 1634841 h 18996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88952" h="1899601">
                <a:moveTo>
                  <a:pt x="0" y="0"/>
                </a:moveTo>
                <a:lnTo>
                  <a:pt x="12188952" y="0"/>
                </a:lnTo>
                <a:lnTo>
                  <a:pt x="12188952" y="1635106"/>
                </a:lnTo>
                <a:lnTo>
                  <a:pt x="11356325" y="1707615"/>
                </a:lnTo>
                <a:cubicBezTo>
                  <a:pt x="9739512" y="1831240"/>
                  <a:pt x="7961919" y="1899601"/>
                  <a:pt x="6096001" y="1899601"/>
                </a:cubicBezTo>
                <a:cubicBezTo>
                  <a:pt x="4230084" y="1899601"/>
                  <a:pt x="2452490" y="1831240"/>
                  <a:pt x="835678" y="1707615"/>
                </a:cubicBezTo>
                <a:lnTo>
                  <a:pt x="0" y="1634841"/>
                </a:lnTo>
                <a:close/>
              </a:path>
            </a:pathLst>
          </a:custGeom>
          <a:ln w="9525">
            <a:solidFill>
              <a:srgbClr val="E6E6E6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46" name="Freeform: Shape 45">
            <a:extLst>
              <a:ext uri="{FF2B5EF4-FFF2-40B4-BE49-F238E27FC236}">
                <a16:creationId xmlns:a16="http://schemas.microsoft.com/office/drawing/2014/main" id="{5CF0135B-EAB8-4CA0-896C-2D897ECD28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1890722"/>
          </a:xfrm>
          <a:custGeom>
            <a:avLst/>
            <a:gdLst>
              <a:gd name="connsiteX0" fmla="*/ 0 w 12192000"/>
              <a:gd name="connsiteY0" fmla="*/ 0 h 1890722"/>
              <a:gd name="connsiteX1" fmla="*/ 12192000 w 12192000"/>
              <a:gd name="connsiteY1" fmla="*/ 0 h 1890722"/>
              <a:gd name="connsiteX2" fmla="*/ 12192000 w 12192000"/>
              <a:gd name="connsiteY2" fmla="*/ 1626227 h 1890722"/>
              <a:gd name="connsiteX3" fmla="*/ 11359165 w 12192000"/>
              <a:gd name="connsiteY3" fmla="*/ 1698736 h 1890722"/>
              <a:gd name="connsiteX4" fmla="*/ 6097526 w 12192000"/>
              <a:gd name="connsiteY4" fmla="*/ 1890722 h 1890722"/>
              <a:gd name="connsiteX5" fmla="*/ 835887 w 12192000"/>
              <a:gd name="connsiteY5" fmla="*/ 1698736 h 1890722"/>
              <a:gd name="connsiteX6" fmla="*/ 0 w 12192000"/>
              <a:gd name="connsiteY6" fmla="*/ 1625962 h 1890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0" h="1890722">
                <a:moveTo>
                  <a:pt x="0" y="0"/>
                </a:moveTo>
                <a:lnTo>
                  <a:pt x="12192000" y="0"/>
                </a:lnTo>
                <a:lnTo>
                  <a:pt x="12192000" y="1626227"/>
                </a:lnTo>
                <a:lnTo>
                  <a:pt x="11359165" y="1698736"/>
                </a:lnTo>
                <a:cubicBezTo>
                  <a:pt x="9741947" y="1822361"/>
                  <a:pt x="7963910" y="1890722"/>
                  <a:pt x="6097526" y="1890722"/>
                </a:cubicBezTo>
                <a:cubicBezTo>
                  <a:pt x="4231142" y="1890722"/>
                  <a:pt x="2453104" y="1822361"/>
                  <a:pt x="835887" y="1698736"/>
                </a:cubicBezTo>
                <a:lnTo>
                  <a:pt x="0" y="1625962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C101A785-2D5D-3415-6D54-5CA2B7C720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53397"/>
            <a:ext cx="10515600" cy="1273233"/>
          </a:xfrm>
        </p:spPr>
        <p:txBody>
          <a:bodyPr>
            <a:normAutofit/>
          </a:bodyPr>
          <a:lstStyle/>
          <a:p>
            <a:r>
              <a:rPr lang="de-DE" sz="4000"/>
              <a:t>Java Virtual Machine (JVM)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92C3387C-D24F-4737-8A37-1DC5CFF09C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24522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DBF56BB-0C1B-8A77-CA89-9B30C8CB64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78024"/>
            <a:ext cx="10515600" cy="3694176"/>
          </a:xfrm>
        </p:spPr>
        <p:txBody>
          <a:bodyPr>
            <a:normAutofit/>
          </a:bodyPr>
          <a:lstStyle/>
          <a:p>
            <a:r>
              <a:rPr lang="de-DE" sz="2200"/>
              <a:t> Teil der Laufzeitumgebung für Java Programme </a:t>
            </a:r>
          </a:p>
          <a:p>
            <a:r>
              <a:rPr lang="de-DE" sz="2200"/>
              <a:t> Java Programm wird in einer eigenen virtuellen Maschine ausgeführt </a:t>
            </a:r>
          </a:p>
          <a:p>
            <a:pPr marL="0" indent="0">
              <a:buNone/>
            </a:pPr>
            <a:r>
              <a:rPr lang="de-DE" sz="2200"/>
              <a:t>	</a:t>
            </a:r>
            <a:r>
              <a:rPr lang="de-DE" sz="2200">
                <a:sym typeface="Wingdings" panose="05000000000000000000" pitchFamily="2" charset="2"/>
              </a:rPr>
              <a:t> I</a:t>
            </a:r>
            <a:r>
              <a:rPr lang="de-DE" sz="2200"/>
              <a:t>st für die Ausführung von Java-Bytecodes verantwortlich</a:t>
            </a:r>
          </a:p>
          <a:p>
            <a:r>
              <a:rPr lang="de-DE" sz="2200"/>
              <a:t>Beispiele für Sprachen auf der JVM: Java, Scala, Kotlin, Groovy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770AE548-ACC9-7925-C829-2140F80B22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de-DE">
                <a:solidFill>
                  <a:schemeClr val="tx1">
                    <a:lumMod val="50000"/>
                    <a:lumOff val="50000"/>
                  </a:schemeClr>
                </a:solidFill>
              </a:rPr>
              <a:t>Einführung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7BD51327-1C23-3CBF-1749-E83B02A6C9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de-DE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3</a:t>
            </a:fld>
            <a:endParaRPr lang="de-DE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40100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7" name="Rectangle 2056">
            <a:extLst>
              <a:ext uri="{FF2B5EF4-FFF2-40B4-BE49-F238E27FC236}">
                <a16:creationId xmlns:a16="http://schemas.microsoft.com/office/drawing/2014/main" id="{72D05657-94EE-4B2D-BC1B-A1D0650636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59" name="Arc 2058">
            <a:extLst>
              <a:ext uri="{FF2B5EF4-FFF2-40B4-BE49-F238E27FC236}">
                <a16:creationId xmlns:a16="http://schemas.microsoft.com/office/drawing/2014/main" id="{7586665A-47B3-4AEE-BC94-15D89FF706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465099" y="486184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FFF21EB-3995-3623-0109-2F262CDD68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84542" y="486184"/>
            <a:ext cx="7363990" cy="1325563"/>
          </a:xfrm>
        </p:spPr>
        <p:txBody>
          <a:bodyPr>
            <a:normAutofit/>
          </a:bodyPr>
          <a:lstStyle/>
          <a:p>
            <a:r>
              <a:rPr lang="de-DE" dirty="0"/>
              <a:t>Geschichte zu Groovy</a:t>
            </a:r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id="{2EDDBCF7-DE45-5DE9-AA2F-990E6174457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" b="3"/>
          <a:stretch/>
        </p:blipFill>
        <p:spPr bwMode="auto">
          <a:xfrm>
            <a:off x="422356" y="1869641"/>
            <a:ext cx="3118718" cy="3118718"/>
          </a:xfrm>
          <a:custGeom>
            <a:avLst/>
            <a:gdLst/>
            <a:ahLst/>
            <a:cxnLst/>
            <a:rect l="l" t="t" r="r" b="b"/>
            <a:pathLst>
              <a:path w="2683042" h="2683042">
                <a:moveTo>
                  <a:pt x="102278" y="0"/>
                </a:moveTo>
                <a:lnTo>
                  <a:pt x="2580764" y="0"/>
                </a:lnTo>
                <a:cubicBezTo>
                  <a:pt x="2637251" y="0"/>
                  <a:pt x="2683042" y="45791"/>
                  <a:pt x="2683042" y="102278"/>
                </a:cubicBezTo>
                <a:lnTo>
                  <a:pt x="2683042" y="2580764"/>
                </a:lnTo>
                <a:cubicBezTo>
                  <a:pt x="2683042" y="2637251"/>
                  <a:pt x="2637251" y="2683042"/>
                  <a:pt x="2580764" y="2683042"/>
                </a:cubicBezTo>
                <a:lnTo>
                  <a:pt x="102278" y="2683042"/>
                </a:lnTo>
                <a:cubicBezTo>
                  <a:pt x="45791" y="2683042"/>
                  <a:pt x="0" y="2637251"/>
                  <a:pt x="0" y="2580764"/>
                </a:cubicBezTo>
                <a:lnTo>
                  <a:pt x="0" y="102278"/>
                </a:lnTo>
                <a:cubicBezTo>
                  <a:pt x="0" y="45791"/>
                  <a:pt x="45791" y="0"/>
                  <a:pt x="102278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F3E9605-07CE-8E06-6528-DD889F19B6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84542" y="1946684"/>
            <a:ext cx="7363990" cy="4351338"/>
          </a:xfrm>
        </p:spPr>
        <p:txBody>
          <a:bodyPr>
            <a:normAutofit/>
          </a:bodyPr>
          <a:lstStyle/>
          <a:p>
            <a:r>
              <a:rPr lang="de-DE" dirty="0"/>
              <a:t>Wurde 2003 von James Strachan entwickelt </a:t>
            </a:r>
          </a:p>
          <a:p>
            <a:r>
              <a:rPr lang="de-DE" dirty="0"/>
              <a:t>Version 1.0: 2007, </a:t>
            </a:r>
          </a:p>
          <a:p>
            <a:pPr marL="0" indent="0">
              <a:buNone/>
            </a:pPr>
            <a:r>
              <a:rPr lang="de-DE" dirty="0"/>
              <a:t>	</a:t>
            </a:r>
            <a:r>
              <a:rPr lang="de-DE" dirty="0">
                <a:sym typeface="Wingdings" panose="05000000000000000000" pitchFamily="2" charset="2"/>
              </a:rPr>
              <a:t> </a:t>
            </a:r>
            <a:r>
              <a:rPr lang="de-DE" dirty="0"/>
              <a:t>2.0: 2012</a:t>
            </a:r>
          </a:p>
          <a:p>
            <a:pPr marL="0" indent="0">
              <a:buNone/>
            </a:pPr>
            <a:r>
              <a:rPr lang="de-DE" dirty="0"/>
              <a:t>	</a:t>
            </a:r>
            <a:r>
              <a:rPr lang="de-DE" dirty="0">
                <a:sym typeface="Wingdings" panose="05000000000000000000" pitchFamily="2" charset="2"/>
              </a:rPr>
              <a:t> </a:t>
            </a:r>
            <a:r>
              <a:rPr lang="de-DE" dirty="0"/>
              <a:t>3.0: 2014 </a:t>
            </a:r>
          </a:p>
          <a:p>
            <a:r>
              <a:rPr lang="de-DE" dirty="0"/>
              <a:t>2015: Projekt bei Apache Software Foundation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6A88D19-2186-16C6-E7FE-7762FD6337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Einführung</a:t>
            </a:r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75AFB09D-285F-BA37-8668-3D52B9537E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369749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9">
            <a:extLst>
              <a:ext uri="{FF2B5EF4-FFF2-40B4-BE49-F238E27FC236}">
                <a16:creationId xmlns:a16="http://schemas.microsoft.com/office/drawing/2014/main" id="{E777E57D-6A88-4B5B-A068-2BA7FF4E8C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7A48CD3-27A1-5543-E70B-2A82BEE74C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502920"/>
            <a:ext cx="10509504" cy="1975104"/>
          </a:xfrm>
        </p:spPr>
        <p:txBody>
          <a:bodyPr anchor="b">
            <a:normAutofit/>
          </a:bodyPr>
          <a:lstStyle/>
          <a:p>
            <a:r>
              <a:rPr lang="de-DE" sz="5400"/>
              <a:t>Allgemeines</a:t>
            </a:r>
          </a:p>
        </p:txBody>
      </p:sp>
      <p:sp>
        <p:nvSpPr>
          <p:cNvPr id="20" name="Rectangle 11">
            <a:extLst>
              <a:ext uri="{FF2B5EF4-FFF2-40B4-BE49-F238E27FC236}">
                <a16:creationId xmlns:a16="http://schemas.microsoft.com/office/drawing/2014/main" id="{F7117410-A2A4-4085-9ADC-46744551DB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2772" y="0"/>
            <a:ext cx="10506456" cy="19138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1" name="Rectangle 13">
            <a:extLst>
              <a:ext uri="{FF2B5EF4-FFF2-40B4-BE49-F238E27FC236}">
                <a16:creationId xmlns:a16="http://schemas.microsoft.com/office/drawing/2014/main" id="{99F74EB5-E547-4FB4-95F5-BCC788F3C4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1248" y="2894076"/>
            <a:ext cx="10506456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809B056-1F01-7034-A0AE-653C324881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1248" y="3328416"/>
            <a:ext cx="10509504" cy="2715768"/>
          </a:xfrm>
        </p:spPr>
        <p:txBody>
          <a:bodyPr>
            <a:normAutofit/>
          </a:bodyPr>
          <a:lstStyle/>
          <a:p>
            <a:r>
              <a:rPr lang="de-DE" sz="2200" dirty="0"/>
              <a:t>Unterstützt die dynamische und statische Typisierung </a:t>
            </a:r>
          </a:p>
          <a:p>
            <a:r>
              <a:rPr lang="de-DE" sz="2200" dirty="0"/>
              <a:t>Wird auf der JVM ausgeführt und sorgt für eine Verfügbarkeit für viele Plattformen wie Linux, MacOS, Windows </a:t>
            </a:r>
          </a:p>
          <a:p>
            <a:r>
              <a:rPr lang="de-DE" sz="2200" dirty="0"/>
              <a:t>Ist objektorientiert </a:t>
            </a:r>
          </a:p>
          <a:p>
            <a:r>
              <a:rPr lang="de-DE" sz="2200" dirty="0"/>
              <a:t>Groovy-Quellcode wird in Java-Bytecode kompiliert</a:t>
            </a:r>
          </a:p>
          <a:p>
            <a:pPr marL="0" indent="0">
              <a:buNone/>
            </a:pPr>
            <a:r>
              <a:rPr lang="de-DE" sz="2200" dirty="0"/>
              <a:t>	</a:t>
            </a:r>
            <a:r>
              <a:rPr lang="de-DE" sz="2200" dirty="0">
                <a:sym typeface="Wingdings" panose="05000000000000000000" pitchFamily="2" charset="2"/>
              </a:rPr>
              <a:t></a:t>
            </a:r>
            <a:r>
              <a:rPr lang="de-DE" sz="2200" dirty="0"/>
              <a:t> Kann auf jeder Plattform ausgeführt werden, auf der JRE 	 	      		      installiert ist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1BAF7BAF-328F-9080-CEC3-6B50C72383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de-DE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Einführung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1B9B963A-0D4A-302E-D091-F57EBF7E56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17280" y="6356350"/>
            <a:ext cx="2633472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de-DE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5</a:t>
            </a:fld>
            <a:endParaRPr lang="de-DE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97211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9">
            <a:extLst>
              <a:ext uri="{FF2B5EF4-FFF2-40B4-BE49-F238E27FC236}">
                <a16:creationId xmlns:a16="http://schemas.microsoft.com/office/drawing/2014/main" id="{CBB2B1F0-0DD6-4744-9A46-7A344FB48E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64C7266-3E98-06B4-D9CF-0A1DF556FE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426720"/>
            <a:ext cx="10506456" cy="1919141"/>
          </a:xfrm>
        </p:spPr>
        <p:txBody>
          <a:bodyPr anchor="b">
            <a:normAutofit/>
          </a:bodyPr>
          <a:lstStyle/>
          <a:p>
            <a:r>
              <a:rPr lang="de-DE" sz="6000"/>
              <a:t>Gründe für Groovy</a:t>
            </a:r>
          </a:p>
        </p:txBody>
      </p:sp>
      <p:sp>
        <p:nvSpPr>
          <p:cNvPr id="19" name="Rectangle 11">
            <a:extLst>
              <a:ext uri="{FF2B5EF4-FFF2-40B4-BE49-F238E27FC236}">
                <a16:creationId xmlns:a16="http://schemas.microsoft.com/office/drawing/2014/main" id="{52D502E5-F6B4-4D58-B4AE-FC466FF15E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5953" y="2899927"/>
            <a:ext cx="10451592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0" name="Rectangle 13">
            <a:extLst>
              <a:ext uri="{FF2B5EF4-FFF2-40B4-BE49-F238E27FC236}">
                <a16:creationId xmlns:a16="http://schemas.microsoft.com/office/drawing/2014/main" id="{9DECDBF4-02B6-4BB4-B65B-B8107AD6A9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841248" y="2776031"/>
            <a:ext cx="1873457" cy="13716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0E47BBF-3DFB-CDB5-C3E4-8153BA2C9E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1248" y="3337269"/>
            <a:ext cx="10509504" cy="2905686"/>
          </a:xfrm>
        </p:spPr>
        <p:txBody>
          <a:bodyPr>
            <a:normAutofit/>
          </a:bodyPr>
          <a:lstStyle/>
          <a:p>
            <a:r>
              <a:rPr lang="de-DE" sz="2200"/>
              <a:t>Agil und dynamisch </a:t>
            </a:r>
          </a:p>
          <a:p>
            <a:r>
              <a:rPr lang="de-DE" sz="2200"/>
              <a:t>Nahtlose Integration mit allen vorhandenen Java-Objekten und Bibliotheken</a:t>
            </a:r>
          </a:p>
          <a:p>
            <a:pPr marL="0" indent="0">
              <a:buNone/>
            </a:pPr>
            <a:r>
              <a:rPr lang="de-DE" sz="2200">
                <a:sym typeface="Wingdings" panose="05000000000000000000" pitchFamily="2" charset="2"/>
              </a:rPr>
              <a:t>	</a:t>
            </a:r>
            <a:r>
              <a:rPr lang="de-DE" sz="2200"/>
              <a:t> Einfach für Java Entwickler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354BDAB7-74C1-EE43-8697-2212B008EF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de-DE">
                <a:solidFill>
                  <a:schemeClr val="tx1">
                    <a:lumMod val="50000"/>
                    <a:lumOff val="50000"/>
                  </a:schemeClr>
                </a:solidFill>
              </a:rPr>
              <a:t>Einführung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43454E82-6F98-8769-C663-718C0742A4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73254" y="6356350"/>
            <a:ext cx="2477498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de-DE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6</a:t>
            </a:fld>
            <a:endParaRPr lang="de-DE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78357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1ACA2EA0-FFD3-42EC-9406-B595015ED9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D5288BCE-665C-472A-8C43-664BCFA31E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8762" y="1247775"/>
            <a:ext cx="9144000" cy="3007447"/>
          </a:xfrm>
          <a:prstGeom prst="rect">
            <a:avLst/>
          </a:prstGeom>
          <a:solidFill>
            <a:schemeClr val="bg1"/>
          </a:solidFill>
          <a:ln w="12700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B21891B-1215-A4F1-87E8-9B871955B3E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04988" y="1442172"/>
            <a:ext cx="8582025" cy="2177328"/>
          </a:xfrm>
        </p:spPr>
        <p:txBody>
          <a:bodyPr anchor="ctr">
            <a:normAutofit/>
          </a:bodyPr>
          <a:lstStyle/>
          <a:p>
            <a:r>
              <a:rPr lang="de-DE" sz="6600"/>
              <a:t>Schlüsselwörter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46C57131-53A7-4C1A-BEA8-25F06A06AD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87872" y="3912322"/>
            <a:ext cx="7225780" cy="6858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98517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platzhalter 3">
            <a:extLst>
              <a:ext uri="{FF2B5EF4-FFF2-40B4-BE49-F238E27FC236}">
                <a16:creationId xmlns:a16="http://schemas.microsoft.com/office/drawing/2014/main" id="{EC65F92A-ADD0-4CC2-AD20-A2B5141BBC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534317" cy="3477126"/>
          </a:xfrm>
        </p:spPr>
        <p:txBody>
          <a:bodyPr>
            <a:normAutofit fontScale="70000" lnSpcReduction="20000"/>
          </a:bodyPr>
          <a:lstStyle/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800" dirty="0"/>
              <a:t>Im Prinzip dieselben Schlüsselwörter wie in Java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800" dirty="0"/>
              <a:t>Nicht für Variablen und Methodennamen benutzen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800" dirty="0">
                <a:solidFill>
                  <a:schemeClr val="accent5"/>
                </a:solidFill>
              </a:rPr>
              <a:t>const</a:t>
            </a:r>
            <a:r>
              <a:rPr lang="en-US" sz="3800" dirty="0"/>
              <a:t>, </a:t>
            </a:r>
            <a:r>
              <a:rPr lang="en-US" sz="3800" dirty="0">
                <a:solidFill>
                  <a:schemeClr val="accent5"/>
                </a:solidFill>
              </a:rPr>
              <a:t>goto</a:t>
            </a:r>
            <a:r>
              <a:rPr lang="en-US" sz="3800" dirty="0"/>
              <a:t>, </a:t>
            </a:r>
            <a:r>
              <a:rPr lang="en-US" sz="3800" dirty="0">
                <a:solidFill>
                  <a:schemeClr val="accent5"/>
                </a:solidFill>
              </a:rPr>
              <a:t>strictfp</a:t>
            </a:r>
            <a:r>
              <a:rPr lang="en-US" sz="3800" dirty="0"/>
              <a:t> und </a:t>
            </a:r>
            <a:r>
              <a:rPr lang="en-US" sz="3800" dirty="0">
                <a:solidFill>
                  <a:schemeClr val="accent5"/>
                </a:solidFill>
              </a:rPr>
              <a:t>threadsafe</a:t>
            </a:r>
            <a:r>
              <a:rPr lang="en-US" sz="3800" dirty="0"/>
              <a:t> sind Platzhalter </a:t>
            </a:r>
            <a:r>
              <a:rPr lang="en-US" sz="3400" dirty="0">
                <a:sym typeface="Wingdings" panose="05000000000000000000" pitchFamily="2" charset="2"/>
              </a:rPr>
              <a:t></a:t>
            </a:r>
            <a:r>
              <a:rPr lang="en-US" sz="3400" dirty="0"/>
              <a:t>haben bisher keine  Verwendung in Groovy</a:t>
            </a:r>
          </a:p>
          <a:p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F403A35-DCE1-09E3-79F2-32ECA35A93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Schlüsselwörter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E69ACE6-A284-FD7C-4EF9-3E372073C2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8</a:t>
            </a:fld>
            <a:endParaRPr lang="de-DE"/>
          </a:p>
        </p:txBody>
      </p:sp>
      <p:pic>
        <p:nvPicPr>
          <p:cNvPr id="7" name="Picture 2" descr="Groovy 10 – Comments and Key Words – Radu's- Tech Hub">
            <a:extLst>
              <a:ext uri="{FF2B5EF4-FFF2-40B4-BE49-F238E27FC236}">
                <a16:creationId xmlns:a16="http://schemas.microsoft.com/office/drawing/2014/main" id="{620C94DA-6FF2-B510-18FE-1787377FCEB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644481" y="435263"/>
            <a:ext cx="3932237" cy="5921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44881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058A14AF-9FB5-4CC7-BA35-E8E85D3EDF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CC101BA-9865-9E78-D836-0594A9B2F7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3662" y="386930"/>
            <a:ext cx="10066122" cy="129844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Kontextuelle Schlüsselwörter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A9A4357-BD1D-4622-A4FE-766E6AB8DE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-2" y="1998845"/>
            <a:ext cx="11454595" cy="78169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659831F-0D9A-4C63-9EBB-8435B85A4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3079"/>
            <a:ext cx="11383362" cy="426799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2EA8C3FA-8C4D-8100-81BF-517014462F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93661" y="2599509"/>
            <a:ext cx="4530898" cy="363945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2000" dirty="0" err="1"/>
              <a:t>Werden</a:t>
            </a:r>
            <a:r>
              <a:rPr lang="en-US" sz="2000" dirty="0"/>
              <a:t> </a:t>
            </a:r>
            <a:r>
              <a:rPr lang="en-US" sz="2000" dirty="0" err="1"/>
              <a:t>nur</a:t>
            </a:r>
            <a:r>
              <a:rPr lang="en-US" sz="2000" dirty="0"/>
              <a:t> in  </a:t>
            </a:r>
            <a:r>
              <a:rPr lang="en-US" sz="2000" dirty="0" err="1"/>
              <a:t>bestimmten</a:t>
            </a:r>
            <a:r>
              <a:rPr lang="en-US" sz="2000" dirty="0"/>
              <a:t> </a:t>
            </a:r>
            <a:r>
              <a:rPr lang="en-US" sz="2000" dirty="0" err="1"/>
              <a:t>Fällen</a:t>
            </a:r>
            <a:r>
              <a:rPr lang="en-US" sz="2000" dirty="0"/>
              <a:t> </a:t>
            </a:r>
            <a:r>
              <a:rPr lang="en-US" sz="2000" dirty="0" err="1"/>
              <a:t>benutzt</a:t>
            </a:r>
            <a:endParaRPr lang="en-US" sz="2000" dirty="0"/>
          </a:p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2000" dirty="0" err="1"/>
              <a:t>Dürfen</a:t>
            </a:r>
            <a:r>
              <a:rPr lang="en-US" sz="2000" dirty="0"/>
              <a:t> für Variablennamen </a:t>
            </a:r>
            <a:r>
              <a:rPr lang="en-US" sz="2000" dirty="0" err="1"/>
              <a:t>benutzt</a:t>
            </a:r>
            <a:r>
              <a:rPr lang="en-US" sz="2000" dirty="0"/>
              <a:t> </a:t>
            </a:r>
            <a:r>
              <a:rPr lang="en-US" sz="2000" dirty="0" err="1"/>
              <a:t>werden</a:t>
            </a:r>
            <a:endParaRPr lang="en-US" sz="2000" dirty="0"/>
          </a:p>
        </p:txBody>
      </p:sp>
      <p:pic>
        <p:nvPicPr>
          <p:cNvPr id="7" name="Inhaltsplatzhalter 4" descr="Ein Bild, das Text, Schrift, weiß, Screenshot enthält.&#10;&#10;Automatisch generierte Beschreibung">
            <a:extLst>
              <a:ext uri="{FF2B5EF4-FFF2-40B4-BE49-F238E27FC236}">
                <a16:creationId xmlns:a16="http://schemas.microsoft.com/office/drawing/2014/main" id="{524B2CBA-4A44-6D07-26F9-2019D92C947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911532" y="3227630"/>
            <a:ext cx="5150277" cy="2227493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E6995CE5-F890-4ABA-82A2-26507CE8D2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1228040" y="2313027"/>
            <a:ext cx="781700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7003D1A-736E-7AA5-0F31-0C36912BCD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224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Schlüsselwörter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20387C3-A571-0F84-C7E4-574FE6246D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224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9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56977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>
            <a:extLst>
              <a:ext uri="{FF2B5EF4-FFF2-40B4-BE49-F238E27FC236}">
                <a16:creationId xmlns:a16="http://schemas.microsoft.com/office/drawing/2014/main" id="{8BC990D7-3C07-08E3-204C-32E8EDE161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4800" y="593725"/>
            <a:ext cx="4443663" cy="1006475"/>
          </a:xfrm>
        </p:spPr>
        <p:txBody>
          <a:bodyPr>
            <a:normAutofit/>
          </a:bodyPr>
          <a:lstStyle/>
          <a:p>
            <a:r>
              <a:rPr lang="de-DE" sz="5400" dirty="0">
                <a:solidFill>
                  <a:schemeClr val="accent1"/>
                </a:solidFill>
              </a:rPr>
              <a:t>def</a:t>
            </a:r>
            <a:r>
              <a:rPr lang="de-DE" sz="5400" dirty="0"/>
              <a:t>-Keyword</a:t>
            </a:r>
          </a:p>
        </p:txBody>
      </p:sp>
      <p:sp>
        <p:nvSpPr>
          <p:cNvPr id="8" name="Untertitel 7">
            <a:extLst>
              <a:ext uri="{FF2B5EF4-FFF2-40B4-BE49-F238E27FC236}">
                <a16:creationId xmlns:a16="http://schemas.microsoft.com/office/drawing/2014/main" id="{7D22E2A5-4868-5302-0632-D8523D94FB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4800" y="1773238"/>
            <a:ext cx="11373853" cy="1655762"/>
          </a:xfrm>
        </p:spPr>
        <p:txBody>
          <a:bodyPr>
            <a:norm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de-DE" sz="2800" dirty="0"/>
              <a:t>Wird verwendet, um eine </a:t>
            </a:r>
            <a:r>
              <a:rPr lang="de-DE" sz="2800" i="1" dirty="0"/>
              <a:t>untypisierte</a:t>
            </a:r>
            <a:r>
              <a:rPr lang="de-DE" sz="2800" dirty="0"/>
              <a:t> Variable od. Funktion zu definieren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212D4DB-3B8A-180F-5271-9D56B95681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Schlüsselwörter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A123153-70E1-A721-351E-34333365B0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10</a:t>
            </a:fld>
            <a:endParaRPr lang="de-DE"/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C5F11CCA-0DA4-AA46-8DDC-9D5F3805C4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118" y="2875769"/>
            <a:ext cx="11611215" cy="2016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55756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47942995-B07F-4636-9A06-C6A104B260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9F2B233-6EBD-DCB7-2D31-B9C7603F59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3809" y="2464652"/>
            <a:ext cx="4036334" cy="238760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2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Schlüsselwörter 	 als Variablennamen 	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032D8612-31EB-44CF-A1D0-14FD4C7054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984992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F19A4A0F-1B59-4DB0-9764-D10936E987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3" name="Rectangle 32">
            <a:extLst>
              <a:ext uri="{FF2B5EF4-FFF2-40B4-BE49-F238E27FC236}">
                <a16:creationId xmlns:a16="http://schemas.microsoft.com/office/drawing/2014/main" id="{B81933D1-5615-42C7-9C0B-4EB7105CCE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391886"/>
            <a:ext cx="6009366" cy="601707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Inhaltsplatzhalter 5" descr="Ein Bild, das Text, Screenshot, Schrift, Software enthält.&#10;&#10;Automatisch generierte Beschreibung">
            <a:extLst>
              <a:ext uri="{FF2B5EF4-FFF2-40B4-BE49-F238E27FC236}">
                <a16:creationId xmlns:a16="http://schemas.microsoft.com/office/drawing/2014/main" id="{73C38876-D8A8-5965-098B-BC0BDAD87C5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4789" t="20385" r="8577" b="13127"/>
          <a:stretch/>
        </p:blipFill>
        <p:spPr>
          <a:xfrm>
            <a:off x="5922492" y="1832626"/>
            <a:ext cx="5536001" cy="3133995"/>
          </a:xfrm>
          <a:prstGeom prst="rect">
            <a:avLst/>
          </a:prstGeom>
        </p:spPr>
      </p:pic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F284C6E-A4D7-4C60-2B4D-FA490D44FD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113809" y="6492240"/>
            <a:ext cx="3765762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Schlüsselwörter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8D5316D-55D2-6765-2AA9-A75F33C8F6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2240"/>
            <a:ext cx="1871749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11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14632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ACA2EA0-FFD3-42EC-9406-B595015ED9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D5288BCE-665C-472A-8C43-664BCFA31E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8762" y="1247775"/>
            <a:ext cx="9144000" cy="3007447"/>
          </a:xfrm>
          <a:prstGeom prst="rect">
            <a:avLst/>
          </a:prstGeom>
          <a:solidFill>
            <a:schemeClr val="bg1"/>
          </a:solidFill>
          <a:ln w="12700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EF00567C-33C0-2AB2-EFE2-CDE04E0717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04988" y="1442172"/>
            <a:ext cx="8582025" cy="2177328"/>
          </a:xfrm>
        </p:spPr>
        <p:txBody>
          <a:bodyPr anchor="ctr">
            <a:normAutofit/>
          </a:bodyPr>
          <a:lstStyle/>
          <a:p>
            <a:r>
              <a:rPr lang="de-DE" sz="6600" dirty="0"/>
              <a:t>Datentypen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46C57131-53A7-4C1A-BEA8-25F06A06AD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87872" y="3912322"/>
            <a:ext cx="7225780" cy="6858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02311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AF1966E-FD40-4A4A-B61B-C4DF7FA05F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047BFA19-D45E-416B-A404-7AF2F3F270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8E0105E7-23DB-4CF2-8258-FF47C7620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3CDFB03-E42D-A9C1-AEDD-720C0147EE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/>
          <a:p>
            <a:r>
              <a:rPr lang="de-DE" sz="4000"/>
              <a:t>Build–In Datentypen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74B4F7D-14B2-478B-8BF5-01E4E0C5D2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8834" y="758952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A1AEEDF-0273-A0A8-DF0A-28EB5B421A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5568" y="2481943"/>
            <a:ext cx="10168128" cy="3695020"/>
          </a:xfrm>
        </p:spPr>
        <p:txBody>
          <a:bodyPr>
            <a:normAutofit/>
          </a:bodyPr>
          <a:lstStyle/>
          <a:p>
            <a:r>
              <a:rPr lang="de-DE" sz="2000"/>
              <a:t>Groovy unterstützt alle eingebauten Datentypen von Java und hat zusätzlich eigene Datentypen und erweiterte Funktionen</a:t>
            </a:r>
          </a:p>
          <a:p>
            <a:r>
              <a:rPr lang="de-DE" sz="2000"/>
              <a:t>primitive Datentypen </a:t>
            </a:r>
          </a:p>
          <a:p>
            <a:pPr lvl="1"/>
            <a:r>
              <a:rPr lang="de-DE" sz="2000"/>
              <a:t>Logisch - boolean </a:t>
            </a:r>
          </a:p>
          <a:p>
            <a:pPr lvl="1"/>
            <a:r>
              <a:rPr lang="de-DE" sz="2000"/>
              <a:t>Ganzzahl – byte, short, int, long </a:t>
            </a:r>
          </a:p>
          <a:p>
            <a:pPr lvl="1"/>
            <a:r>
              <a:rPr lang="de-DE" sz="2000"/>
              <a:t>Fliesskommazahlen – float, double </a:t>
            </a:r>
          </a:p>
          <a:p>
            <a:pPr lvl="1"/>
            <a:r>
              <a:rPr lang="de-DE" sz="2000"/>
              <a:t>Zeichen – char</a:t>
            </a:r>
          </a:p>
          <a:p>
            <a:r>
              <a:rPr lang="de-DE" sz="2000"/>
              <a:t>Komplexe Datentypen</a:t>
            </a:r>
          </a:p>
          <a:p>
            <a:pPr lvl="1"/>
            <a:r>
              <a:rPr lang="de-DE" sz="2000"/>
              <a:t>BigInteger</a:t>
            </a:r>
          </a:p>
          <a:p>
            <a:pPr lvl="1"/>
            <a:r>
              <a:rPr lang="de-DE" sz="2000"/>
              <a:t>BigDecimal</a:t>
            </a:r>
          </a:p>
          <a:p>
            <a:pPr marL="457200" lvl="1" indent="0">
              <a:buNone/>
            </a:pPr>
            <a:endParaRPr lang="de-DE" sz="200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73A28DC9-9011-2E1D-F157-DE6C3A271E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de-DE">
                <a:solidFill>
                  <a:schemeClr val="tx1">
                    <a:lumMod val="50000"/>
                    <a:lumOff val="50000"/>
                  </a:schemeClr>
                </a:solidFill>
              </a:rPr>
              <a:t>Datentypen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C3AC87E0-65D0-F968-77E8-558F34D7F1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de-DE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13</a:t>
            </a:fld>
            <a:endParaRPr lang="de-DE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68117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621CF941-9B59-E741-A8B0-F5EB5FB330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1054" y="0"/>
            <a:ext cx="9769892" cy="6308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5AB54EE7-66A1-DEAC-8AEA-6DABADD86B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Datentypen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0E627490-6F4E-6F87-6CB3-1AE7406AAD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14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631014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05" name="Rectangle 4104">
            <a:extLst>
              <a:ext uri="{FF2B5EF4-FFF2-40B4-BE49-F238E27FC236}">
                <a16:creationId xmlns:a16="http://schemas.microsoft.com/office/drawing/2014/main" id="{68AF5748-FED8-45BA-8631-26D1D10F32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464E74D-1473-BB7D-5A17-59FF7B3B58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1" y="1122363"/>
            <a:ext cx="4023360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Numerische Datentypen </a:t>
            </a:r>
          </a:p>
        </p:txBody>
      </p:sp>
      <p:sp>
        <p:nvSpPr>
          <p:cNvPr id="4107" name="Rectangle 4106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09" name="Rectangle 4108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402336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4100" name="Picture 4">
            <a:extLst>
              <a:ext uri="{FF2B5EF4-FFF2-40B4-BE49-F238E27FC236}">
                <a16:creationId xmlns:a16="http://schemas.microsoft.com/office/drawing/2014/main" id="{C5671184-EDE9-7A5F-C070-73A832CB8C3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" t="1050" b="-1"/>
          <a:stretch/>
        </p:blipFill>
        <p:spPr bwMode="auto">
          <a:xfrm>
            <a:off x="4972221" y="625683"/>
            <a:ext cx="6631136" cy="5455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299F872B-71B2-325F-5A4F-88F5AA59C1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64608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spcAft>
                <a:spcPts val="600"/>
              </a:spcAft>
            </a:pPr>
            <a:r>
              <a:rPr lang="en-US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Datentypen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D9727C64-FF84-DB16-0888-C2B4E8526D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926319" y="6356350"/>
            <a:ext cx="1787699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15</a:t>
            </a:fld>
            <a:endParaRPr 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31010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129" name="Rectangle 5128">
            <a:extLst>
              <a:ext uri="{FF2B5EF4-FFF2-40B4-BE49-F238E27FC236}">
                <a16:creationId xmlns:a16="http://schemas.microsoft.com/office/drawing/2014/main" id="{68AF5748-FED8-45BA-8631-26D1D10F32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5B0E9F93-0EBA-2410-6621-2FE5106495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1" y="1122363"/>
            <a:ext cx="4023360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Dynamische Typdeklaration	</a:t>
            </a:r>
          </a:p>
        </p:txBody>
      </p:sp>
      <p:sp>
        <p:nvSpPr>
          <p:cNvPr id="5131" name="Rectangle 5130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133" name="Rectangle 5132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402336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5124" name="Picture 4">
            <a:extLst>
              <a:ext uri="{FF2B5EF4-FFF2-40B4-BE49-F238E27FC236}">
                <a16:creationId xmlns:a16="http://schemas.microsoft.com/office/drawing/2014/main" id="{37FF32E6-0148-BD5D-4A15-D99A7A06A7D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786" r="-1106" b="20500"/>
          <a:stretch/>
        </p:blipFill>
        <p:spPr bwMode="auto">
          <a:xfrm>
            <a:off x="4655868" y="2681697"/>
            <a:ext cx="7378557" cy="1959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5222EE9C-34B8-354E-E82F-CA66DD8EEF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64608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spcAft>
                <a:spcPts val="600"/>
              </a:spcAft>
            </a:pPr>
            <a:r>
              <a:rPr lang="en-US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Datentypen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20F8CC00-413B-1315-797B-F12ADD96C7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926319" y="6356350"/>
            <a:ext cx="1787699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16</a:t>
            </a:fld>
            <a:endParaRPr 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58694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ACA2EA0-FFD3-42EC-9406-B595015ED9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5288BCE-665C-472A-8C43-664BCFA31E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8762" y="1247775"/>
            <a:ext cx="9144000" cy="3007447"/>
          </a:xfrm>
          <a:prstGeom prst="rect">
            <a:avLst/>
          </a:prstGeom>
          <a:solidFill>
            <a:schemeClr val="bg1"/>
          </a:solidFill>
          <a:ln w="12700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7D755F5-5867-408D-43D4-3AEBA657672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04988" y="1442172"/>
            <a:ext cx="8582025" cy="2177328"/>
          </a:xfrm>
        </p:spPr>
        <p:txBody>
          <a:bodyPr anchor="ctr">
            <a:normAutofit/>
          </a:bodyPr>
          <a:lstStyle/>
          <a:p>
            <a:r>
              <a:rPr lang="de-DE" sz="6600" dirty="0"/>
              <a:t>Komplexe Datentypen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46C57131-53A7-4C1A-BEA8-25F06A06AD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87872" y="3912322"/>
            <a:ext cx="7225780" cy="6858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C716EC56-9F98-2AF0-CF7F-6598A4CC08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66988" y="3962400"/>
            <a:ext cx="7058025" cy="581025"/>
          </a:xfrm>
        </p:spPr>
        <p:txBody>
          <a:bodyPr anchor="ctr">
            <a:normAutofit/>
          </a:bodyPr>
          <a:lstStyle/>
          <a:p>
            <a:r>
              <a:rPr lang="de-DE" sz="2800">
                <a:solidFill>
                  <a:srgbClr val="FFFFFF"/>
                </a:solidFill>
              </a:rPr>
              <a:t>Zeichenketten</a:t>
            </a:r>
          </a:p>
        </p:txBody>
      </p:sp>
    </p:spTree>
    <p:extLst>
      <p:ext uri="{BB962C8B-B14F-4D97-AF65-F5344CB8AC3E}">
        <p14:creationId xmlns:p14="http://schemas.microsoft.com/office/powerpoint/2010/main" val="3057291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CDBD73A9-A0FD-14C2-94AA-B61AD3484F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Strings</a:t>
            </a:r>
          </a:p>
        </p:txBody>
      </p:sp>
      <p:pic>
        <p:nvPicPr>
          <p:cNvPr id="6150" name="Picture 6">
            <a:extLst>
              <a:ext uri="{FF2B5EF4-FFF2-40B4-BE49-F238E27FC236}">
                <a16:creationId xmlns:a16="http://schemas.microsoft.com/office/drawing/2014/main" id="{1FE8904C-B84F-0239-2261-AEE724ADA048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89" r="1149" b="8417"/>
          <a:stretch/>
        </p:blipFill>
        <p:spPr bwMode="auto">
          <a:xfrm>
            <a:off x="327382" y="1833261"/>
            <a:ext cx="5768618" cy="41563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4" name="Picture 10">
            <a:extLst>
              <a:ext uri="{FF2B5EF4-FFF2-40B4-BE49-F238E27FC236}">
                <a16:creationId xmlns:a16="http://schemas.microsoft.com/office/drawing/2014/main" id="{A33CA9D5-17F4-6CA5-FB0B-56777B5CE8E5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1833261"/>
            <a:ext cx="5181600" cy="4336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Fußzeilenplatzhalter 9">
            <a:extLst>
              <a:ext uri="{FF2B5EF4-FFF2-40B4-BE49-F238E27FC236}">
                <a16:creationId xmlns:a16="http://schemas.microsoft.com/office/drawing/2014/main" id="{A6D8A873-C10F-DD37-F160-6B7CDA9A24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Datentypen</a:t>
            </a:r>
          </a:p>
        </p:txBody>
      </p:sp>
      <p:sp>
        <p:nvSpPr>
          <p:cNvPr id="11" name="Foliennummernplatzhalter 10">
            <a:extLst>
              <a:ext uri="{FF2B5EF4-FFF2-40B4-BE49-F238E27FC236}">
                <a16:creationId xmlns:a16="http://schemas.microsoft.com/office/drawing/2014/main" id="{589E203C-464E-AB82-5683-146BE8EDAB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18</a:t>
            </a:fld>
            <a:endParaRPr lang="de-DE"/>
          </a:p>
        </p:txBody>
      </p:sp>
      <p:cxnSp>
        <p:nvCxnSpPr>
          <p:cNvPr id="13" name="Gerader Verbinder 12">
            <a:extLst>
              <a:ext uri="{FF2B5EF4-FFF2-40B4-BE49-F238E27FC236}">
                <a16:creationId xmlns:a16="http://schemas.microsoft.com/office/drawing/2014/main" id="{3ADB920C-DD22-610A-10F1-F71AAF0F6309}"/>
              </a:ext>
            </a:extLst>
          </p:cNvPr>
          <p:cNvCxnSpPr>
            <a:cxnSpLocks/>
          </p:cNvCxnSpPr>
          <p:nvPr/>
        </p:nvCxnSpPr>
        <p:spPr>
          <a:xfrm>
            <a:off x="896836" y="1323975"/>
            <a:ext cx="10315575" cy="0"/>
          </a:xfrm>
          <a:prstGeom prst="line">
            <a:avLst/>
          </a:prstGeom>
          <a:ln w="285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2994549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016F751D-A593-A758-01A2-41C6EE063E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Statische vs. Dynamische Typen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11D7306A-D853-BB7D-50A3-1D8C4AC1D79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>
                <a:solidFill>
                  <a:schemeClr val="accent1"/>
                </a:solidFill>
              </a:rPr>
              <a:t>Statisch typisiert (Java)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0EB0AA45-533E-D57F-9A32-04997AA82AB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de-DE" dirty="0">
                <a:solidFill>
                  <a:schemeClr val="accent1"/>
                </a:solidFill>
              </a:rPr>
              <a:t>Dynamisch typisiert (Groovy)</a:t>
            </a:r>
          </a:p>
        </p:txBody>
      </p:sp>
      <p:pic>
        <p:nvPicPr>
          <p:cNvPr id="7172" name="Picture 4">
            <a:extLst>
              <a:ext uri="{FF2B5EF4-FFF2-40B4-BE49-F238E27FC236}">
                <a16:creationId xmlns:a16="http://schemas.microsoft.com/office/drawing/2014/main" id="{59C65962-C5E1-2FFE-8A8D-34249280F031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788" y="3316902"/>
            <a:ext cx="5157787" cy="20609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>
            <a:extLst>
              <a:ext uri="{FF2B5EF4-FFF2-40B4-BE49-F238E27FC236}">
                <a16:creationId xmlns:a16="http://schemas.microsoft.com/office/drawing/2014/main" id="{D9BA2986-996C-384A-6345-8516AC5D8A92}"/>
              </a:ext>
            </a:extLst>
          </p:cNvPr>
          <p:cNvPicPr>
            <a:picLocks noGrp="1" noChangeAspect="1" noChangeArrowheads="1"/>
          </p:cNvPicPr>
          <p:nvPr>
            <p:ph sz="quarter" idx="4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50" t="22053" b="19618"/>
          <a:stretch/>
        </p:blipFill>
        <p:spPr bwMode="auto">
          <a:xfrm>
            <a:off x="5997575" y="3288391"/>
            <a:ext cx="6107621" cy="1382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Fußzeilenplatzhalter 9">
            <a:extLst>
              <a:ext uri="{FF2B5EF4-FFF2-40B4-BE49-F238E27FC236}">
                <a16:creationId xmlns:a16="http://schemas.microsoft.com/office/drawing/2014/main" id="{E4F711E5-720C-3713-5C12-6BDDF0D7E4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Datentypen</a:t>
            </a:r>
          </a:p>
        </p:txBody>
      </p:sp>
      <p:sp>
        <p:nvSpPr>
          <p:cNvPr id="11" name="Foliennummernplatzhalter 10">
            <a:extLst>
              <a:ext uri="{FF2B5EF4-FFF2-40B4-BE49-F238E27FC236}">
                <a16:creationId xmlns:a16="http://schemas.microsoft.com/office/drawing/2014/main" id="{94F2CACE-49C7-4A64-A392-FACAF6A099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19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7517300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58DAD6F-939B-888C-C6E6-99ED118501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8861" y="365125"/>
            <a:ext cx="10515600" cy="1325563"/>
          </a:xfrm>
        </p:spPr>
        <p:txBody>
          <a:bodyPr/>
          <a:lstStyle/>
          <a:p>
            <a:r>
              <a:rPr lang="de-DE" dirty="0">
                <a:solidFill>
                  <a:schemeClr val="accent1"/>
                </a:solidFill>
              </a:rPr>
              <a:t>GString</a:t>
            </a:r>
          </a:p>
        </p:txBody>
      </p:sp>
      <p:pic>
        <p:nvPicPr>
          <p:cNvPr id="8194" name="Picture 2">
            <a:extLst>
              <a:ext uri="{FF2B5EF4-FFF2-40B4-BE49-F238E27FC236}">
                <a16:creationId xmlns:a16="http://schemas.microsoft.com/office/drawing/2014/main" id="{91FCB723-98F5-E764-3CFB-9B2B9DE00F6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561" r="834" b="22956"/>
          <a:stretch/>
        </p:blipFill>
        <p:spPr bwMode="auto">
          <a:xfrm>
            <a:off x="99613" y="2157985"/>
            <a:ext cx="11992773" cy="11521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>
            <a:extLst>
              <a:ext uri="{FF2B5EF4-FFF2-40B4-BE49-F238E27FC236}">
                <a16:creationId xmlns:a16="http://schemas.microsoft.com/office/drawing/2014/main" id="{5657A86C-C7FC-733E-14A4-FC80C56606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950" y="4009163"/>
            <a:ext cx="11134279" cy="727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1FE208FD-DFCC-0A0B-482C-5B00EBB8C8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Datentypen</a:t>
            </a:r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A0281C86-6F45-5E3B-7F27-B6C8E1DD7C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20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44550403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34E79D5-DE8E-BEFE-FAFB-7B5320764B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String Konkatenation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FF1191F-0FBD-50A5-704C-8E47CACFC8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555523" cy="589329"/>
          </a:xfrm>
        </p:spPr>
        <p:txBody>
          <a:bodyPr/>
          <a:lstStyle/>
          <a:p>
            <a:r>
              <a:rPr lang="de-DE" i="1" dirty="0"/>
              <a:t>Jeder</a:t>
            </a:r>
            <a:r>
              <a:rPr lang="de-DE" dirty="0"/>
              <a:t> String kann mit </a:t>
            </a:r>
            <a:r>
              <a:rPr lang="de-DE" dirty="0">
                <a:solidFill>
                  <a:schemeClr val="accent5"/>
                </a:solidFill>
              </a:rPr>
              <a:t>„+“</a:t>
            </a:r>
            <a:r>
              <a:rPr lang="de-DE" dirty="0"/>
              <a:t> konkateniert werden</a:t>
            </a:r>
          </a:p>
          <a:p>
            <a:pPr marL="0" indent="0">
              <a:buNone/>
            </a:pPr>
            <a:endParaRPr lang="de-DE" dirty="0"/>
          </a:p>
        </p:txBody>
      </p:sp>
      <p:pic>
        <p:nvPicPr>
          <p:cNvPr id="9220" name="Picture 4">
            <a:extLst>
              <a:ext uri="{FF2B5EF4-FFF2-40B4-BE49-F238E27FC236}">
                <a16:creationId xmlns:a16="http://schemas.microsoft.com/office/drawing/2014/main" id="{06B82FCB-9D08-DB7B-3F9D-F6CD4CAE77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461" y="2723189"/>
            <a:ext cx="10515600" cy="2820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105FB3B1-8FCF-466B-0EA2-1B293A145E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Datentypen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9B9203D3-E6DC-91D3-4927-81DBAA9C0D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21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9015267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247" name="Rectangle 10246">
            <a:extLst>
              <a:ext uri="{FF2B5EF4-FFF2-40B4-BE49-F238E27FC236}">
                <a16:creationId xmlns:a16="http://schemas.microsoft.com/office/drawing/2014/main" id="{058A14AF-9FB5-4CC7-BA35-E8E85D3EDF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C10E935E-0865-8F16-C069-12A9183FB4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3662" y="386930"/>
            <a:ext cx="10066122" cy="1298448"/>
          </a:xfrm>
        </p:spPr>
        <p:txBody>
          <a:bodyPr anchor="b">
            <a:normAutofit/>
          </a:bodyPr>
          <a:lstStyle/>
          <a:p>
            <a:r>
              <a:rPr lang="de-DE" sz="4800" dirty="0"/>
              <a:t>String Index</a:t>
            </a:r>
          </a:p>
        </p:txBody>
      </p:sp>
      <p:sp>
        <p:nvSpPr>
          <p:cNvPr id="10249" name="Rectangle 10248">
            <a:extLst>
              <a:ext uri="{FF2B5EF4-FFF2-40B4-BE49-F238E27FC236}">
                <a16:creationId xmlns:a16="http://schemas.microsoft.com/office/drawing/2014/main" id="{3A9A4357-BD1D-4622-A4FE-766E6AB8DE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-2" y="1998845"/>
            <a:ext cx="11454595" cy="78169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51" name="Rectangle 10250">
            <a:extLst>
              <a:ext uri="{FF2B5EF4-FFF2-40B4-BE49-F238E27FC236}">
                <a16:creationId xmlns:a16="http://schemas.microsoft.com/office/drawing/2014/main" id="{E659831F-0D9A-4C63-9EBB-8435B85A4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3079"/>
            <a:ext cx="11383362" cy="426799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6A090359-1218-C073-D93E-6B28A331FA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3661" y="2599509"/>
            <a:ext cx="4530898" cy="3639450"/>
          </a:xfrm>
        </p:spPr>
        <p:txBody>
          <a:bodyPr anchor="ctr">
            <a:normAutofit/>
          </a:bodyPr>
          <a:lstStyle/>
          <a:p>
            <a:r>
              <a:rPr lang="de-DE" sz="2000"/>
              <a:t>Mit positiven &amp; negativen Indizes auf Zeichen eines Strings zugreifen</a:t>
            </a:r>
          </a:p>
        </p:txBody>
      </p:sp>
      <p:pic>
        <p:nvPicPr>
          <p:cNvPr id="10242" name="Picture 2">
            <a:extLst>
              <a:ext uri="{FF2B5EF4-FFF2-40B4-BE49-F238E27FC236}">
                <a16:creationId xmlns:a16="http://schemas.microsoft.com/office/drawing/2014/main" id="{77583EC2-D71A-2790-BAAF-CE5453F7C9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911532" y="3131062"/>
            <a:ext cx="5150277" cy="24206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53" name="Rectangle 10252">
            <a:extLst>
              <a:ext uri="{FF2B5EF4-FFF2-40B4-BE49-F238E27FC236}">
                <a16:creationId xmlns:a16="http://schemas.microsoft.com/office/drawing/2014/main" id="{E6995CE5-F890-4ABA-82A2-26507CE8D2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1228040" y="2313027"/>
            <a:ext cx="781700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3A3F3B4F-C0FA-1C2A-607C-02DEDB943F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224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de-DE" dirty="0"/>
              <a:t>Datentypen</a:t>
            </a:r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DA98601C-CA77-37E7-BAB2-C61830EB8C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224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de-DE" smtClean="0"/>
              <a:pPr>
                <a:spcAft>
                  <a:spcPts val="600"/>
                </a:spcAft>
              </a:pPr>
              <a:t>22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8672040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ACA2EA0-FFD3-42EC-9406-B595015ED9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D5288BCE-665C-472A-8C43-664BCFA31E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8762" y="1247775"/>
            <a:ext cx="9144000" cy="3007447"/>
          </a:xfrm>
          <a:prstGeom prst="rect">
            <a:avLst/>
          </a:prstGeom>
          <a:solidFill>
            <a:schemeClr val="bg1"/>
          </a:solidFill>
          <a:ln w="12700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EF00567C-33C0-2AB2-EFE2-CDE04E0717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04988" y="1442172"/>
            <a:ext cx="8582025" cy="2177328"/>
          </a:xfrm>
        </p:spPr>
        <p:txBody>
          <a:bodyPr anchor="ctr">
            <a:normAutofit/>
          </a:bodyPr>
          <a:lstStyle/>
          <a:p>
            <a:r>
              <a:rPr lang="de-DE" sz="6600" dirty="0"/>
              <a:t>Operatoren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46C57131-53A7-4C1A-BEA8-25F06A06AD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87872" y="3912322"/>
            <a:ext cx="7225780" cy="6858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02397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B6CDA21F-E7AF-4C75-8395-33F58D5B0E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AE1C45F0-260A-458C-96ED-C1F6D2151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" y="1216597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A6604B49-AD5C-4590-B051-06C8222ECD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743ECCAF-29C5-4537-947C-7EA1292463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D49787B-8DE6-4467-AD0A-8DECC6E0C2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id="{D5B0017B-2ECA-49AF-B397-DC140825DF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79" y="613954"/>
            <a:ext cx="10907487" cy="18941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6B2555C-C2FD-EB38-0651-18E36B9036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31" y="809898"/>
            <a:ext cx="9942716" cy="1554480"/>
          </a:xfrm>
        </p:spPr>
        <p:txBody>
          <a:bodyPr anchor="ctr">
            <a:normAutofit/>
          </a:bodyPr>
          <a:lstStyle/>
          <a:p>
            <a:r>
              <a:rPr lang="de-DE" sz="4800"/>
              <a:t>Grundlegende Operatoren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4E0478F-ED68-BECF-B3FB-877488E888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5028" y="3017522"/>
            <a:ext cx="9941319" cy="3124658"/>
          </a:xfrm>
        </p:spPr>
        <p:txBody>
          <a:bodyPr anchor="ctr">
            <a:normAutofit/>
          </a:bodyPr>
          <a:lstStyle/>
          <a:p>
            <a:r>
              <a:rPr lang="de-DE" sz="2400" dirty="0"/>
              <a:t>Arithmetische Operatoren (-, +, *, **,…)</a:t>
            </a:r>
          </a:p>
          <a:p>
            <a:r>
              <a:rPr lang="de-DE" sz="2400" dirty="0"/>
              <a:t>Relationale Operatoren (==, !=, &lt;, &gt;,…)</a:t>
            </a:r>
          </a:p>
          <a:p>
            <a:r>
              <a:rPr lang="de-DE" sz="2400" dirty="0"/>
              <a:t>Logische Operatoren (&amp;&amp;, ||, !)</a:t>
            </a:r>
          </a:p>
          <a:p>
            <a:r>
              <a:rPr lang="de-DE" sz="2400" dirty="0"/>
              <a:t>Bitweise Operatoren (&amp;, |, ^, ~)</a:t>
            </a:r>
          </a:p>
          <a:p>
            <a:r>
              <a:rPr lang="de-DE" sz="2400" dirty="0"/>
              <a:t>Bitweise Verschiebung (&lt;&lt;, &gt;&gt;,&gt;&gt;&gt;)</a:t>
            </a:r>
          </a:p>
          <a:p>
            <a:r>
              <a:rPr lang="de-DE" sz="2400" dirty="0"/>
              <a:t>Konditionale Operatoren (!, ? :, ?:)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6CF1BAF6-AD41-4082-B212-8A1F9A2E8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8200" y="6485313"/>
            <a:ext cx="105156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FE6EF3E0-EB9A-7A97-14C2-D821ED2B9F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224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de-DE" dirty="0"/>
              <a:t>Operatoren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A0B8A045-EE48-660C-C8EC-9E70FFA966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224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de-DE" smtClean="0"/>
              <a:pPr>
                <a:spcAft>
                  <a:spcPts val="600"/>
                </a:spcAft>
              </a:pPr>
              <a:t>24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0485631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149FB5C3-7336-4FE0-A30C-CC0A3646D4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33" name="Group 1032">
            <a:extLst>
              <a:ext uri="{FF2B5EF4-FFF2-40B4-BE49-F238E27FC236}">
                <a16:creationId xmlns:a16="http://schemas.microsoft.com/office/drawing/2014/main" id="{19A6B5CE-CB1D-48EE-8B43-E952235C83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-2340441" y="2666183"/>
            <a:ext cx="5860051" cy="527712"/>
            <a:chOff x="6081624" y="1998368"/>
            <a:chExt cx="5613457" cy="782175"/>
          </a:xfrm>
          <a:solidFill>
            <a:schemeClr val="accent4"/>
          </a:solidFill>
        </p:grpSpPr>
        <p:sp>
          <p:nvSpPr>
            <p:cNvPr id="1034" name="Rectangle 1033">
              <a:extLst>
                <a:ext uri="{FF2B5EF4-FFF2-40B4-BE49-F238E27FC236}">
                  <a16:creationId xmlns:a16="http://schemas.microsoft.com/office/drawing/2014/main" id="{E3F3EAA5-4E15-400B-BBA3-82B3F49A21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1228040" y="2313027"/>
              <a:ext cx="781700" cy="15238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5" name="Rectangle 1034">
              <a:extLst>
                <a:ext uri="{FF2B5EF4-FFF2-40B4-BE49-F238E27FC236}">
                  <a16:creationId xmlns:a16="http://schemas.microsoft.com/office/drawing/2014/main" id="{72BA2E40-BE9B-4C54-9CDD-40EE804CCE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6081624" y="1998844"/>
              <a:ext cx="5372968" cy="7816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37" name="Rectangle 1036">
            <a:extLst>
              <a:ext uri="{FF2B5EF4-FFF2-40B4-BE49-F238E27FC236}">
                <a16:creationId xmlns:a16="http://schemas.microsoft.com/office/drawing/2014/main" id="{0DA909B4-15FF-46A6-8A7F-7AEF977FE9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528" y="517897"/>
            <a:ext cx="11111729" cy="585796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BF9543CE-A42F-4FD1-DF7E-3577347CDF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7025" y="922644"/>
            <a:ext cx="5040285" cy="1169585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700" dirty="0"/>
              <a:t>Sicherheitsnavigations-Operator (?.)</a:t>
            </a:r>
          </a:p>
        </p:txBody>
      </p:sp>
      <p:sp>
        <p:nvSpPr>
          <p:cNvPr id="1039" name="Rectangle 1038">
            <a:extLst>
              <a:ext uri="{FF2B5EF4-FFF2-40B4-BE49-F238E27FC236}">
                <a16:creationId xmlns:a16="http://schemas.microsoft.com/office/drawing/2014/main" id="{1382A32C-5B0C-4B1C-A074-76C6DBCC9F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55714" y="2263365"/>
            <a:ext cx="493776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Inhaltsplatzhalter 6">
            <a:extLst>
              <a:ext uri="{FF2B5EF4-FFF2-40B4-BE49-F238E27FC236}">
                <a16:creationId xmlns:a16="http://schemas.microsoft.com/office/drawing/2014/main" id="{C77C1C58-1717-1F2A-F6EE-FEA43736284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55715" y="2508105"/>
            <a:ext cx="5040285" cy="1110137"/>
          </a:xfrm>
        </p:spPr>
        <p:txBody>
          <a:bodyPr vert="horz" lIns="91440" tIns="45720" rIns="91440" bIns="45720" rtlCol="0" anchor="ctr">
            <a:normAutofit fontScale="85000" lnSpcReduction="20000"/>
          </a:bodyPr>
          <a:lstStyle/>
          <a:p>
            <a:r>
              <a:rPr lang="en-US" sz="2000" dirty="0"/>
              <a:t>Verwendung: 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</a:rPr>
              <a:t>&lt;</a:t>
            </a:r>
            <a:r>
              <a:rPr lang="en-US" sz="2000" dirty="0" err="1">
                <a:solidFill>
                  <a:schemeClr val="accent1">
                    <a:lumMod val="75000"/>
                  </a:schemeClr>
                </a:solidFill>
              </a:rPr>
              <a:t>Objekt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</a:rPr>
              <a:t>&gt;?.&lt;</a:t>
            </a:r>
            <a:r>
              <a:rPr lang="en-US" sz="2000" dirty="0" err="1">
                <a:solidFill>
                  <a:schemeClr val="accent1">
                    <a:lumMod val="75000"/>
                  </a:schemeClr>
                </a:solidFill>
              </a:rPr>
              <a:t>Eigenschaft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</a:rPr>
              <a:t>&gt;</a:t>
            </a:r>
          </a:p>
          <a:p>
            <a:r>
              <a:rPr lang="en-US" sz="2000" dirty="0"/>
              <a:t>Sicherer </a:t>
            </a:r>
            <a:r>
              <a:rPr lang="en-US" sz="2000" dirty="0" err="1"/>
              <a:t>Zugriff</a:t>
            </a:r>
            <a:r>
              <a:rPr lang="en-US" sz="2000" dirty="0"/>
              <a:t> auf </a:t>
            </a:r>
            <a:r>
              <a:rPr lang="en-US" sz="2000" dirty="0" err="1"/>
              <a:t>verschachtelte</a:t>
            </a:r>
            <a:r>
              <a:rPr lang="en-US" sz="2000" dirty="0"/>
              <a:t> </a:t>
            </a:r>
            <a:r>
              <a:rPr lang="en-US" sz="2000" dirty="0" err="1"/>
              <a:t>Eigenschaften</a:t>
            </a:r>
            <a:r>
              <a:rPr lang="en-US" sz="2000" dirty="0"/>
              <a:t> </a:t>
            </a:r>
            <a:r>
              <a:rPr lang="en-US" sz="2000" dirty="0" err="1"/>
              <a:t>oder</a:t>
            </a:r>
            <a:r>
              <a:rPr lang="en-US" sz="2000" dirty="0"/>
              <a:t> </a:t>
            </a:r>
            <a:r>
              <a:rPr lang="en-US" sz="2000" dirty="0" err="1"/>
              <a:t>Methoden</a:t>
            </a:r>
            <a:endParaRPr lang="en-US" sz="2000" dirty="0"/>
          </a:p>
          <a:p>
            <a:pPr marL="0" indent="0">
              <a:buNone/>
            </a:pPr>
            <a:r>
              <a:rPr lang="en-US" sz="2000" dirty="0"/>
              <a:t> </a:t>
            </a:r>
            <a:r>
              <a:rPr lang="en-US" sz="2000" dirty="0">
                <a:sym typeface="Wingdings" panose="05000000000000000000" pitchFamily="2" charset="2"/>
              </a:rPr>
              <a:t> </a:t>
            </a:r>
            <a:r>
              <a:rPr lang="en-US" sz="2000" dirty="0" err="1"/>
              <a:t>Vermeiden</a:t>
            </a:r>
            <a:r>
              <a:rPr lang="en-US" sz="2000" dirty="0"/>
              <a:t> von </a:t>
            </a:r>
            <a:r>
              <a:rPr lang="en-US" sz="2000" dirty="0" err="1"/>
              <a:t>NullPointerExceptions</a:t>
            </a:r>
            <a:endParaRPr lang="en-US" sz="2000" dirty="0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6F1A631B-4F80-92B1-07BB-8A0E694ABD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95028" y="1673228"/>
            <a:ext cx="5396229" cy="2252925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FBBA15BD-A78D-AAA8-CF1F-2ADFD1FC8D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95028" y="4042530"/>
            <a:ext cx="3810521" cy="7811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0A1D90C3-4E62-6C91-0BD6-851B92D31C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224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 dirty="0" err="1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Operatoren</a:t>
            </a:r>
            <a:endParaRPr lang="en-US" kern="1200" dirty="0">
              <a:solidFill>
                <a:schemeClr val="tx1">
                  <a:tint val="7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E9B45BD2-3D6F-FC11-3626-22E153E575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224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25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660893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7" name="Rectangle 2056">
            <a:extLst>
              <a:ext uri="{FF2B5EF4-FFF2-40B4-BE49-F238E27FC236}">
                <a16:creationId xmlns:a16="http://schemas.microsoft.com/office/drawing/2014/main" id="{AFF8D2E5-2C4E-47B1-930B-6C82B7C313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B365226-A788-5CF7-FF8B-91F216394B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251312"/>
            <a:ext cx="10506456" cy="1010264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Methodenreferenz-Operator (.&amp;)</a:t>
            </a:r>
          </a:p>
        </p:txBody>
      </p:sp>
      <p:sp>
        <p:nvSpPr>
          <p:cNvPr id="2059" name="Rectangle 2058">
            <a:extLst>
              <a:ext uri="{FF2B5EF4-FFF2-40B4-BE49-F238E27FC236}">
                <a16:creationId xmlns:a16="http://schemas.microsoft.com/office/drawing/2014/main" id="{801E4ADA-0EA9-4930-846E-3C11E8BED6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17618"/>
            <a:ext cx="128016" cy="63141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61" name="Rectangle 2060">
            <a:extLst>
              <a:ext uri="{FF2B5EF4-FFF2-40B4-BE49-F238E27FC236}">
                <a16:creationId xmlns:a16="http://schemas.microsoft.com/office/drawing/2014/main" id="{FB92FFCE-0C90-454E-AA25-D4EE9A6C39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1248" y="1380864"/>
            <a:ext cx="10506456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99D9AEE-6BBA-CFFA-147A-45382A610DA3}"/>
              </a:ext>
            </a:extLst>
          </p:cNvPr>
          <p:cNvSpPr>
            <a:spLocks/>
          </p:cNvSpPr>
          <p:nvPr/>
        </p:nvSpPr>
        <p:spPr>
          <a:xfrm>
            <a:off x="978302" y="1650222"/>
            <a:ext cx="10226252" cy="779265"/>
          </a:xfrm>
          <a:prstGeom prst="rect">
            <a:avLst/>
          </a:prstGeom>
        </p:spPr>
        <p:txBody>
          <a:bodyPr/>
          <a:lstStyle/>
          <a:p>
            <a:pPr marL="285750" indent="-285750" defTabSz="850392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Verwendung: </a:t>
            </a:r>
            <a:r>
              <a:rPr lang="de-DE" sz="2000" kern="1200" dirty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&lt;Methode</a:t>
            </a:r>
            <a:r>
              <a:rPr lang="de-DE" sz="2000" dirty="0">
                <a:solidFill>
                  <a:schemeClr val="accent1">
                    <a:lumMod val="75000"/>
                  </a:schemeClr>
                </a:solidFill>
              </a:rPr>
              <a:t>&gt; { &lt;Objekt&gt;.&amp;&lt;Methode&gt;()}</a:t>
            </a:r>
            <a:endParaRPr lang="de-DE" sz="2000" kern="1200" dirty="0">
              <a:solidFill>
                <a:schemeClr val="accent1">
                  <a:lumMod val="75000"/>
                </a:schemeClr>
              </a:solidFill>
              <a:latin typeface="+mn-lt"/>
              <a:ea typeface="+mn-ea"/>
              <a:cs typeface="+mn-cs"/>
            </a:endParaRPr>
          </a:p>
          <a:p>
            <a:pPr marL="285750" indent="-285750" defTabSz="850392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Referenziert eine Methode als Closure</a:t>
            </a:r>
            <a:endParaRPr lang="de-DE" sz="2000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2ECB9BC-ED9E-4E0C-112A-5AD0708701F7}"/>
              </a:ext>
            </a:extLst>
          </p:cNvPr>
          <p:cNvSpPr>
            <a:spLocks/>
          </p:cNvSpPr>
          <p:nvPr/>
        </p:nvSpPr>
        <p:spPr>
          <a:xfrm>
            <a:off x="5280674" y="6404737"/>
            <a:ext cx="1243079" cy="341938"/>
          </a:xfrm>
          <a:prstGeom prst="rect">
            <a:avLst/>
          </a:prstGeom>
        </p:spPr>
        <p:txBody>
          <a:bodyPr/>
          <a:lstStyle/>
          <a:p>
            <a:pPr defTabSz="850392">
              <a:spcAft>
                <a:spcPts val="600"/>
              </a:spcAft>
            </a:pPr>
            <a:r>
              <a:rPr lang="de-DE" sz="1674" kern="1200" dirty="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Operatoren</a:t>
            </a:r>
            <a:endParaRPr lang="de-DE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E309A73-5F6C-78CC-64FE-DBE8D4FAC10D}"/>
              </a:ext>
            </a:extLst>
          </p:cNvPr>
          <p:cNvSpPr>
            <a:spLocks/>
          </p:cNvSpPr>
          <p:nvPr/>
        </p:nvSpPr>
        <p:spPr>
          <a:xfrm>
            <a:off x="11204554" y="6543494"/>
            <a:ext cx="2568997" cy="341938"/>
          </a:xfrm>
          <a:prstGeom prst="rect">
            <a:avLst/>
          </a:prstGeom>
        </p:spPr>
        <p:txBody>
          <a:bodyPr/>
          <a:lstStyle/>
          <a:p>
            <a:pPr defTabSz="850392">
              <a:spcAft>
                <a:spcPts val="600"/>
              </a:spcAft>
            </a:pPr>
            <a:fld id="{2C6B1073-C6D8-4AEF-AB76-194B29F8A889}" type="slidenum">
              <a:rPr lang="de-DE" sz="1400" kern="120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pPr defTabSz="850392">
                <a:spcAft>
                  <a:spcPts val="600"/>
                </a:spcAft>
              </a:pPr>
              <a:t>26</a:t>
            </a:fld>
            <a:endParaRPr lang="de-DE" sz="1400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593687E4-90AC-649E-34A7-79AF8AF3328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04" t="20961" r="7785" b="12711"/>
          <a:stretch/>
        </p:blipFill>
        <p:spPr bwMode="auto">
          <a:xfrm>
            <a:off x="2834640" y="2429488"/>
            <a:ext cx="6933406" cy="3563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F7933B40-AE4F-BA68-E6FE-1AE2CEA20B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8564" y="5993218"/>
            <a:ext cx="3987298" cy="4460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325406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03" name="Rectangle 4102">
            <a:extLst>
              <a:ext uri="{FF2B5EF4-FFF2-40B4-BE49-F238E27FC236}">
                <a16:creationId xmlns:a16="http://schemas.microsoft.com/office/drawing/2014/main" id="{743AA782-23D1-4521-8CAD-47662984AA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3D85FBE-652C-303D-466A-C12056110A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40080"/>
            <a:ext cx="4085829" cy="148132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0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Spread-Operator (*.)</a:t>
            </a:r>
          </a:p>
        </p:txBody>
      </p:sp>
      <p:sp>
        <p:nvSpPr>
          <p:cNvPr id="4105" name="sketch line">
            <a:extLst>
              <a:ext uri="{FF2B5EF4-FFF2-40B4-BE49-F238E27FC236}">
                <a16:creationId xmlns:a16="http://schemas.microsoft.com/office/drawing/2014/main" id="{650D18FE-0824-4A46-B22C-A86B52E578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372868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5A8133F-BD21-7F61-4FAF-9ED7411DF43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30936" y="2660904"/>
            <a:ext cx="4818888" cy="159779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200" dirty="0"/>
              <a:t>Verwendung: </a:t>
            </a:r>
            <a:r>
              <a:rPr lang="en-US" sz="2200" dirty="0">
                <a:solidFill>
                  <a:schemeClr val="accent3">
                    <a:lumMod val="75000"/>
                  </a:schemeClr>
                </a:solidFill>
              </a:rPr>
              <a:t>&lt;Collection&gt;*.&lt;</a:t>
            </a:r>
            <a:r>
              <a:rPr lang="en-US" sz="2200" dirty="0" err="1">
                <a:solidFill>
                  <a:schemeClr val="accent3">
                    <a:lumMod val="75000"/>
                  </a:schemeClr>
                </a:solidFill>
              </a:rPr>
              <a:t>Methode</a:t>
            </a:r>
            <a:r>
              <a:rPr lang="en-US" sz="2200" dirty="0">
                <a:solidFill>
                  <a:schemeClr val="accent3">
                    <a:lumMod val="75000"/>
                  </a:schemeClr>
                </a:solidFill>
              </a:rPr>
              <a:t>&gt;</a:t>
            </a:r>
          </a:p>
          <a:p>
            <a:r>
              <a:rPr lang="en-US" sz="2200" dirty="0" err="1"/>
              <a:t>Wendet</a:t>
            </a:r>
            <a:r>
              <a:rPr lang="en-US" sz="2200" dirty="0"/>
              <a:t> </a:t>
            </a:r>
            <a:r>
              <a:rPr lang="en-US" sz="2200" dirty="0" err="1"/>
              <a:t>eine</a:t>
            </a:r>
            <a:r>
              <a:rPr lang="en-US" sz="2200" dirty="0"/>
              <a:t> </a:t>
            </a:r>
            <a:r>
              <a:rPr lang="en-US" sz="2200" dirty="0" err="1"/>
              <a:t>Methode</a:t>
            </a:r>
            <a:r>
              <a:rPr lang="en-US" sz="2200" dirty="0"/>
              <a:t> auf alle </a:t>
            </a:r>
            <a:r>
              <a:rPr lang="en-US" sz="2200" dirty="0" err="1"/>
              <a:t>Elemente</a:t>
            </a:r>
            <a:r>
              <a:rPr lang="en-US" sz="2200" dirty="0"/>
              <a:t> </a:t>
            </a:r>
            <a:r>
              <a:rPr lang="en-US" sz="2200" dirty="0" err="1"/>
              <a:t>einer</a:t>
            </a:r>
            <a:r>
              <a:rPr lang="en-US" sz="2200" dirty="0"/>
              <a:t> Collection an</a:t>
            </a: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E6513F8A-0BE3-428C-03F3-4ECA0C11291C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00" t="20973" r="7888" b="11826"/>
          <a:stretch/>
        </p:blipFill>
        <p:spPr bwMode="auto">
          <a:xfrm>
            <a:off x="4716765" y="1669196"/>
            <a:ext cx="7475235" cy="38903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E827DF8-AEF0-948F-CCE7-8CD9B65492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 dirty="0" err="1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Operatoren</a:t>
            </a:r>
            <a:endParaRPr lang="en-US" kern="1200" dirty="0">
              <a:solidFill>
                <a:schemeClr val="tx1">
                  <a:tint val="7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948B962-41FF-21E7-C304-6D01C7719D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27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122477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F905B18-1992-CE32-99FD-A7C5740753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solidFill>
                  <a:schemeClr val="accent1"/>
                </a:solidFill>
              </a:rPr>
              <a:t>Spread-</a:t>
            </a:r>
            <a:r>
              <a:rPr lang="de-DE" dirty="0" err="1">
                <a:solidFill>
                  <a:schemeClr val="accent1"/>
                </a:solidFill>
              </a:rPr>
              <a:t>Map</a:t>
            </a:r>
            <a:r>
              <a:rPr lang="de-DE" dirty="0">
                <a:solidFill>
                  <a:schemeClr val="accent1"/>
                </a:solidFill>
              </a:rPr>
              <a:t>-Operator (*:)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AAD630D-145F-080C-7ECB-A4F23336D0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035831"/>
          </a:xfrm>
        </p:spPr>
        <p:txBody>
          <a:bodyPr>
            <a:normAutofit/>
          </a:bodyPr>
          <a:lstStyle/>
          <a:p>
            <a:r>
              <a:rPr lang="de-DE" dirty="0"/>
              <a:t>Verwendung: </a:t>
            </a:r>
            <a:r>
              <a:rPr lang="de-DE" dirty="0">
                <a:solidFill>
                  <a:schemeClr val="accent1">
                    <a:lumMod val="75000"/>
                  </a:schemeClr>
                </a:solidFill>
              </a:rPr>
              <a:t>def map2 = [&lt;Element1&gt;, &lt;Element2&gt;,… *:&lt;map1&gt;]</a:t>
            </a:r>
          </a:p>
          <a:p>
            <a:r>
              <a:rPr lang="de-DE" dirty="0"/>
              <a:t>Ermöglicht es die Inhalte einer Map in eine andere einzufügen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0AB11016-A7AF-0415-DD40-A7A0CC9766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Operatoren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4FA9C38C-48F3-28E4-2096-4367C31B7F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28</a:t>
            </a:fld>
            <a:endParaRPr lang="de-DE"/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D3930B5D-5FC0-EC02-8A8A-0692A6F1C40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01" t="38937" r="9836" b="23366"/>
          <a:stretch/>
        </p:blipFill>
        <p:spPr bwMode="auto">
          <a:xfrm>
            <a:off x="1605860" y="2996393"/>
            <a:ext cx="8980279" cy="2359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532799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6660316-0CC3-38E0-678F-AE8C135689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Raumschiff-Operator (</a:t>
            </a:r>
            <a:r>
              <a:rPr lang="de-DE" dirty="0">
                <a:sym typeface="Wingdings" panose="05000000000000000000" pitchFamily="2" charset="2"/>
              </a:rPr>
              <a:t>&lt;=&gt;)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92E7316-6830-EFA1-A542-FC9228FC1A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490230"/>
          </a:xfrm>
        </p:spPr>
        <p:txBody>
          <a:bodyPr>
            <a:normAutofit lnSpcReduction="10000"/>
          </a:bodyPr>
          <a:lstStyle/>
          <a:p>
            <a:r>
              <a:rPr lang="de-DE" dirty="0"/>
              <a:t>Verwendung: </a:t>
            </a:r>
            <a:r>
              <a:rPr lang="de-DE" dirty="0">
                <a:solidFill>
                  <a:schemeClr val="accent1">
                    <a:lumMod val="75000"/>
                  </a:schemeClr>
                </a:solidFill>
              </a:rPr>
              <a:t>&lt;Wert1&gt; &lt;=&gt; &lt;Wert2&gt;</a:t>
            </a:r>
          </a:p>
          <a:p>
            <a:r>
              <a:rPr lang="de-DE" dirty="0"/>
              <a:t>Wird beim Vergleich verwendet</a:t>
            </a:r>
          </a:p>
          <a:p>
            <a:pPr marL="0" indent="0">
              <a:buNone/>
            </a:pPr>
            <a:r>
              <a:rPr lang="de-DE" dirty="0"/>
              <a:t>	</a:t>
            </a:r>
            <a:r>
              <a:rPr lang="de-DE" dirty="0">
                <a:sym typeface="Wingdings" panose="05000000000000000000" pitchFamily="2" charset="2"/>
              </a:rPr>
              <a:t> Gibt entweder -1, 0 oder 1 zurück</a:t>
            </a:r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51BE42A-FDC5-9735-CCA5-E9C544BC19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Operatoren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C9D47945-5CFC-BCA3-ACFA-B1F9FF6ACB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29</a:t>
            </a:fld>
            <a:endParaRPr lang="de-DE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6BC3C66A-2EB6-AF06-0B3A-731A49E2EF5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93" t="41866" r="19926" b="24881"/>
          <a:stretch/>
        </p:blipFill>
        <p:spPr bwMode="auto">
          <a:xfrm>
            <a:off x="838200" y="3429000"/>
            <a:ext cx="4517829" cy="2334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>
            <a:extLst>
              <a:ext uri="{FF2B5EF4-FFF2-40B4-BE49-F238E27FC236}">
                <a16:creationId xmlns:a16="http://schemas.microsoft.com/office/drawing/2014/main" id="{7F953493-63B6-DBE1-F0BB-CC6F0D629D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1274" y="3542146"/>
            <a:ext cx="5469679" cy="1991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Gerader Verbinder 6">
            <a:extLst>
              <a:ext uri="{FF2B5EF4-FFF2-40B4-BE49-F238E27FC236}">
                <a16:creationId xmlns:a16="http://schemas.microsoft.com/office/drawing/2014/main" id="{E0253308-1197-277D-86E4-8ECC9A41F4E5}"/>
              </a:ext>
            </a:extLst>
          </p:cNvPr>
          <p:cNvCxnSpPr>
            <a:cxnSpLocks/>
          </p:cNvCxnSpPr>
          <p:nvPr/>
        </p:nvCxnSpPr>
        <p:spPr>
          <a:xfrm>
            <a:off x="0" y="1406595"/>
            <a:ext cx="7525512" cy="0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2674862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161" name="Rectangle 6150">
            <a:extLst>
              <a:ext uri="{FF2B5EF4-FFF2-40B4-BE49-F238E27FC236}">
                <a16:creationId xmlns:a16="http://schemas.microsoft.com/office/drawing/2014/main" id="{2B97F24A-32CE-4C1C-A50D-3016B394DC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6DFAD53-9117-FD6F-E697-44A8C74CB3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39520"/>
            <a:ext cx="3429000" cy="1719072"/>
          </a:xfrm>
        </p:spPr>
        <p:txBody>
          <a:bodyPr anchor="b">
            <a:normAutofit/>
          </a:bodyPr>
          <a:lstStyle/>
          <a:p>
            <a:r>
              <a:rPr lang="de-DE" sz="5000"/>
              <a:t>Range-Operator (..) </a:t>
            </a:r>
          </a:p>
        </p:txBody>
      </p:sp>
      <p:sp>
        <p:nvSpPr>
          <p:cNvPr id="6162" name="sketch line">
            <a:extLst>
              <a:ext uri="{FF2B5EF4-FFF2-40B4-BE49-F238E27FC236}">
                <a16:creationId xmlns:a16="http://schemas.microsoft.com/office/drawing/2014/main" id="{6357EC4F-235E-4222-A36F-C7878ACE37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573756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15CF652-549C-059F-63D9-C459EDF739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936" y="2807208"/>
            <a:ext cx="3429000" cy="3410712"/>
          </a:xfrm>
        </p:spPr>
        <p:txBody>
          <a:bodyPr anchor="t">
            <a:normAutofit/>
          </a:bodyPr>
          <a:lstStyle/>
          <a:p>
            <a:r>
              <a:rPr lang="de-DE" sz="2200" dirty="0"/>
              <a:t>Verwendung: </a:t>
            </a:r>
            <a:r>
              <a:rPr lang="de-DE" sz="2200" dirty="0">
                <a:solidFill>
                  <a:schemeClr val="accent1"/>
                </a:solidFill>
              </a:rPr>
              <a:t>&lt;Wert1&gt;..&lt;Wert2&gt;</a:t>
            </a:r>
          </a:p>
          <a:p>
            <a:r>
              <a:rPr lang="de-DE" sz="2200" dirty="0"/>
              <a:t>Erstellt eine Sequenz von Werten innerhalb eines spezifischen Bereiches</a:t>
            </a:r>
          </a:p>
          <a:p>
            <a:r>
              <a:rPr lang="de-DE" sz="2200" dirty="0"/>
              <a:t>Der rechte Wert ist inklusiv, außer man benutzt den Exclusive-Range-Operator (..&lt;)</a:t>
            </a:r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E763ADC2-C69A-5E95-752D-7E8F6006348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28" t="28914" r="12624" b="20448"/>
          <a:stretch/>
        </p:blipFill>
        <p:spPr bwMode="auto">
          <a:xfrm>
            <a:off x="3985909" y="1802760"/>
            <a:ext cx="8118554" cy="3324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881263B1-EF35-291C-6A1F-130591ED5E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de-DE" dirty="0"/>
              <a:t>Operatoren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CF72A3EF-1A6E-A289-3EAB-94C8F4D272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de-DE" smtClean="0"/>
              <a:pPr>
                <a:spcAft>
                  <a:spcPts val="600"/>
                </a:spcAft>
              </a:pPr>
              <a:t>30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9308204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77" name="Rectangle 7176">
            <a:extLst>
              <a:ext uri="{FF2B5EF4-FFF2-40B4-BE49-F238E27FC236}">
                <a16:creationId xmlns:a16="http://schemas.microsoft.com/office/drawing/2014/main" id="{2B97F24A-32CE-4C1C-A50D-3016B394DC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462B1C6-84E7-A62A-9060-C5197823C9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39520"/>
            <a:ext cx="3429000" cy="1719072"/>
          </a:xfrm>
        </p:spPr>
        <p:txBody>
          <a:bodyPr anchor="b">
            <a:normAutofit/>
          </a:bodyPr>
          <a:lstStyle/>
          <a:p>
            <a:r>
              <a:rPr lang="de-DE" sz="3800" dirty="0"/>
              <a:t>Regex-Operator (=~) / (==~)</a:t>
            </a:r>
          </a:p>
        </p:txBody>
      </p:sp>
      <p:sp>
        <p:nvSpPr>
          <p:cNvPr id="7179" name="sketch line">
            <a:extLst>
              <a:ext uri="{FF2B5EF4-FFF2-40B4-BE49-F238E27FC236}">
                <a16:creationId xmlns:a16="http://schemas.microsoft.com/office/drawing/2014/main" id="{6357EC4F-235E-4222-A36F-C7878ACE37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573756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81D39DC-F43C-A263-1139-33311E14D5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936" y="2807208"/>
            <a:ext cx="3429000" cy="3410712"/>
          </a:xfrm>
        </p:spPr>
        <p:txBody>
          <a:bodyPr anchor="t">
            <a:normAutofit lnSpcReduction="10000"/>
          </a:bodyPr>
          <a:lstStyle/>
          <a:p>
            <a:r>
              <a:rPr lang="de-DE" sz="2200" dirty="0"/>
              <a:t>Verwendung: </a:t>
            </a:r>
          </a:p>
          <a:p>
            <a:pPr marL="0" indent="0">
              <a:buNone/>
            </a:pPr>
            <a:r>
              <a:rPr lang="de-DE" sz="2200" dirty="0"/>
              <a:t>    </a:t>
            </a:r>
            <a:r>
              <a:rPr lang="de-DE" sz="2200" dirty="0">
                <a:solidFill>
                  <a:schemeClr val="accent1"/>
                </a:solidFill>
              </a:rPr>
              <a:t>&lt;String&gt; ~= &lt;Muster&gt;</a:t>
            </a:r>
          </a:p>
          <a:p>
            <a:r>
              <a:rPr lang="de-DE" sz="2200" dirty="0"/>
              <a:t>Werden für reguläre Ausdrücke verwendet</a:t>
            </a:r>
          </a:p>
          <a:p>
            <a:r>
              <a:rPr lang="de-DE" sz="2200" dirty="0"/>
              <a:t>=~ erstellt ein Matcher Objekt</a:t>
            </a:r>
          </a:p>
          <a:p>
            <a:r>
              <a:rPr lang="de-DE" sz="2200" dirty="0"/>
              <a:t>==~ prüft ob eine Zeichenkette vollständig mit dem Muster übereinstimmt</a:t>
            </a:r>
          </a:p>
        </p:txBody>
      </p:sp>
      <p:pic>
        <p:nvPicPr>
          <p:cNvPr id="7172" name="Picture 4">
            <a:extLst>
              <a:ext uri="{FF2B5EF4-FFF2-40B4-BE49-F238E27FC236}">
                <a16:creationId xmlns:a16="http://schemas.microsoft.com/office/drawing/2014/main" id="{1FE3EA00-FA9E-D31F-B563-021F324E38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038600" y="2358592"/>
            <a:ext cx="8120637" cy="2720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19AC40F4-0582-70DF-89AE-B7FBC9AC50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de-DE" dirty="0"/>
              <a:t>Operatoren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A29E445F-0852-BD7C-548D-B9C61C9429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de-DE" smtClean="0"/>
              <a:pPr>
                <a:spcAft>
                  <a:spcPts val="600"/>
                </a:spcAft>
              </a:pPr>
              <a:t>31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2579726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0E91F5CA-B392-444C-88E3-BF5BAAEBDE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459807F-B6FA-44D3-9A53-C55B6B5688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080681"/>
            <a:ext cx="12192000" cy="2777318"/>
          </a:xfrm>
          <a:prstGeom prst="rect">
            <a:avLst/>
          </a:pr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3679617-E5AB-ED53-8521-1F528519E8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55060" y="5279511"/>
            <a:ext cx="9681882" cy="739880"/>
          </a:xfrm>
        </p:spPr>
        <p:txBody>
          <a:bodyPr anchor="b">
            <a:normAutofit/>
          </a:bodyPr>
          <a:lstStyle/>
          <a:p>
            <a:r>
              <a:rPr lang="de-DE" sz="3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Live Übung: </a:t>
            </a:r>
            <a:r>
              <a:rPr lang="de-DE" sz="3600" dirty="0">
                <a:solidFill>
                  <a:schemeClr val="accent1"/>
                </a:solidFill>
              </a:rPr>
              <a:t>Operatoren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46CBFFCB-D0EE-C3A4-0F82-F5F21EB34F8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131" b="8164"/>
          <a:stretch/>
        </p:blipFill>
        <p:spPr>
          <a:xfrm>
            <a:off x="20" y="10"/>
            <a:ext cx="12191979" cy="5886523"/>
          </a:xfrm>
          <a:custGeom>
            <a:avLst/>
            <a:gdLst/>
            <a:ahLst/>
            <a:cxnLst/>
            <a:rect l="l" t="t" r="r" b="b"/>
            <a:pathLst>
              <a:path w="12191999" h="5886533">
                <a:moveTo>
                  <a:pt x="4721173" y="4907914"/>
                </a:moveTo>
                <a:lnTo>
                  <a:pt x="4722109" y="4908125"/>
                </a:lnTo>
                <a:cubicBezTo>
                  <a:pt x="4721143" y="4908767"/>
                  <a:pt x="4718263" y="4909373"/>
                  <a:pt x="4717199" y="4909396"/>
                </a:cubicBez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5751311"/>
                </a:lnTo>
                <a:lnTo>
                  <a:pt x="12140860" y="5770509"/>
                </a:lnTo>
                <a:cubicBezTo>
                  <a:pt x="12126656" y="5772723"/>
                  <a:pt x="12093589" y="5827925"/>
                  <a:pt x="12080161" y="5826358"/>
                </a:cubicBezTo>
                <a:cubicBezTo>
                  <a:pt x="11978188" y="5850511"/>
                  <a:pt x="11967361" y="5873564"/>
                  <a:pt x="11917885" y="5861578"/>
                </a:cubicBezTo>
                <a:cubicBezTo>
                  <a:pt x="11872779" y="5859863"/>
                  <a:pt x="11928861" y="5896778"/>
                  <a:pt x="11894610" y="5883738"/>
                </a:cubicBezTo>
                <a:cubicBezTo>
                  <a:pt x="11860359" y="5870698"/>
                  <a:pt x="11736091" y="5807232"/>
                  <a:pt x="11712379" y="5783337"/>
                </a:cubicBezTo>
                <a:cubicBezTo>
                  <a:pt x="11688667" y="5759442"/>
                  <a:pt x="11627912" y="5782933"/>
                  <a:pt x="11585366" y="5740371"/>
                </a:cubicBezTo>
                <a:lnTo>
                  <a:pt x="11516470" y="5663679"/>
                </a:lnTo>
                <a:cubicBezTo>
                  <a:pt x="11468274" y="5661847"/>
                  <a:pt x="11507335" y="5626593"/>
                  <a:pt x="11462692" y="5610127"/>
                </a:cubicBezTo>
                <a:cubicBezTo>
                  <a:pt x="11417567" y="5608500"/>
                  <a:pt x="11408021" y="5556613"/>
                  <a:pt x="11369712" y="5548654"/>
                </a:cubicBezTo>
                <a:cubicBezTo>
                  <a:pt x="11354317" y="5554704"/>
                  <a:pt x="11288328" y="5499810"/>
                  <a:pt x="11273969" y="5488986"/>
                </a:cubicBezTo>
                <a:cubicBezTo>
                  <a:pt x="11231913" y="5490378"/>
                  <a:pt x="11221973" y="5480544"/>
                  <a:pt x="11195084" y="5467967"/>
                </a:cubicBezTo>
                <a:cubicBezTo>
                  <a:pt x="11164086" y="5497749"/>
                  <a:pt x="11171649" y="5471790"/>
                  <a:pt x="11143408" y="5468614"/>
                </a:cubicBezTo>
                <a:cubicBezTo>
                  <a:pt x="11125906" y="5464975"/>
                  <a:pt x="11102603" y="5460835"/>
                  <a:pt x="11085935" y="5459365"/>
                </a:cubicBezTo>
                <a:cubicBezTo>
                  <a:pt x="11057493" y="5459661"/>
                  <a:pt x="11029906" y="5441496"/>
                  <a:pt x="11030953" y="5456484"/>
                </a:cubicBezTo>
                <a:cubicBezTo>
                  <a:pt x="11007784" y="5459001"/>
                  <a:pt x="10982005" y="5463178"/>
                  <a:pt x="10951060" y="5461240"/>
                </a:cubicBezTo>
                <a:cubicBezTo>
                  <a:pt x="10885365" y="5424406"/>
                  <a:pt x="10915288" y="5460968"/>
                  <a:pt x="10857721" y="5448157"/>
                </a:cubicBezTo>
                <a:cubicBezTo>
                  <a:pt x="10806646" y="5435790"/>
                  <a:pt x="10707075" y="5402712"/>
                  <a:pt x="10644616" y="5387039"/>
                </a:cubicBezTo>
                <a:cubicBezTo>
                  <a:pt x="10616446" y="5382224"/>
                  <a:pt x="10558603" y="5371613"/>
                  <a:pt x="10519277" y="5366793"/>
                </a:cubicBezTo>
                <a:cubicBezTo>
                  <a:pt x="10495461" y="5368312"/>
                  <a:pt x="10473830" y="5354868"/>
                  <a:pt x="10445981" y="5364735"/>
                </a:cubicBezTo>
                <a:cubicBezTo>
                  <a:pt x="10436536" y="5368773"/>
                  <a:pt x="10409281" y="5367966"/>
                  <a:pt x="10383865" y="5360888"/>
                </a:cubicBezTo>
                <a:cubicBezTo>
                  <a:pt x="10374827" y="5369095"/>
                  <a:pt x="10347864" y="5360432"/>
                  <a:pt x="10336852" y="5360277"/>
                </a:cubicBezTo>
                <a:cubicBezTo>
                  <a:pt x="10323586" y="5366987"/>
                  <a:pt x="10274741" y="5357921"/>
                  <a:pt x="10261098" y="5350526"/>
                </a:cubicBezTo>
                <a:lnTo>
                  <a:pt x="10126497" y="5339011"/>
                </a:lnTo>
                <a:lnTo>
                  <a:pt x="10082166" y="5336916"/>
                </a:lnTo>
                <a:cubicBezTo>
                  <a:pt x="10074567" y="5338985"/>
                  <a:pt x="10046860" y="5337657"/>
                  <a:pt x="10039237" y="5338580"/>
                </a:cubicBezTo>
                <a:cubicBezTo>
                  <a:pt x="9998458" y="5328479"/>
                  <a:pt x="9984394" y="5327989"/>
                  <a:pt x="9960016" y="5323065"/>
                </a:cubicBezTo>
                <a:cubicBezTo>
                  <a:pt x="9918980" y="5322923"/>
                  <a:pt x="9888741" y="5326122"/>
                  <a:pt x="9847789" y="5316297"/>
                </a:cubicBezTo>
                <a:lnTo>
                  <a:pt x="9728306" y="5296090"/>
                </a:lnTo>
                <a:cubicBezTo>
                  <a:pt x="9675056" y="5305676"/>
                  <a:pt x="9602035" y="5297282"/>
                  <a:pt x="9584504" y="5284670"/>
                </a:cubicBezTo>
                <a:cubicBezTo>
                  <a:pt x="9518952" y="5270394"/>
                  <a:pt x="9415429" y="5244268"/>
                  <a:pt x="9343049" y="5238968"/>
                </a:cubicBezTo>
                <a:lnTo>
                  <a:pt x="9231367" y="5187063"/>
                </a:lnTo>
                <a:lnTo>
                  <a:pt x="9194807" y="5176984"/>
                </a:lnTo>
                <a:lnTo>
                  <a:pt x="9189243" y="5167745"/>
                </a:lnTo>
                <a:lnTo>
                  <a:pt x="9151229" y="5156543"/>
                </a:lnTo>
                <a:lnTo>
                  <a:pt x="9150207" y="5157608"/>
                </a:lnTo>
                <a:cubicBezTo>
                  <a:pt x="9147045" y="5159739"/>
                  <a:pt x="9143081" y="5160831"/>
                  <a:pt x="9137315" y="5159777"/>
                </a:cubicBezTo>
                <a:cubicBezTo>
                  <a:pt x="9138862" y="5179261"/>
                  <a:pt x="9130952" y="5165972"/>
                  <a:pt x="9113809" y="5161143"/>
                </a:cubicBezTo>
                <a:cubicBezTo>
                  <a:pt x="9112388" y="5190326"/>
                  <a:pt x="9068114" y="5155892"/>
                  <a:pt x="9053450" y="5169457"/>
                </a:cubicBezTo>
                <a:lnTo>
                  <a:pt x="9005483" y="5166172"/>
                </a:lnTo>
                <a:lnTo>
                  <a:pt x="9005198" y="5166412"/>
                </a:lnTo>
                <a:cubicBezTo>
                  <a:pt x="9003143" y="5166632"/>
                  <a:pt x="9000324" y="5166304"/>
                  <a:pt x="8996229" y="5165201"/>
                </a:cubicBezTo>
                <a:lnTo>
                  <a:pt x="8990391" y="5163140"/>
                </a:lnTo>
                <a:lnTo>
                  <a:pt x="8974334" y="5159914"/>
                </a:lnTo>
                <a:lnTo>
                  <a:pt x="8968008" y="5160614"/>
                </a:lnTo>
                <a:lnTo>
                  <a:pt x="8963045" y="5162839"/>
                </a:lnTo>
                <a:cubicBezTo>
                  <a:pt x="8954690" y="5154888"/>
                  <a:pt x="8955517" y="5145940"/>
                  <a:pt x="8928985" y="5166027"/>
                </a:cubicBezTo>
                <a:cubicBezTo>
                  <a:pt x="8898031" y="5165007"/>
                  <a:pt x="8789300" y="5150352"/>
                  <a:pt x="8752441" y="5146795"/>
                </a:cubicBezTo>
                <a:cubicBezTo>
                  <a:pt x="8719819" y="5136075"/>
                  <a:pt x="8748194" y="5149736"/>
                  <a:pt x="8707844" y="5144694"/>
                </a:cubicBezTo>
                <a:cubicBezTo>
                  <a:pt x="8671606" y="5125159"/>
                  <a:pt x="8639142" y="5141599"/>
                  <a:pt x="8596068" y="5136122"/>
                </a:cubicBezTo>
                <a:lnTo>
                  <a:pt x="8525227" y="5150964"/>
                </a:lnTo>
                <a:lnTo>
                  <a:pt x="8510980" y="5145049"/>
                </a:lnTo>
                <a:lnTo>
                  <a:pt x="8506164" y="5142048"/>
                </a:lnTo>
                <a:cubicBezTo>
                  <a:pt x="8502646" y="5140271"/>
                  <a:pt x="8500045" y="5139460"/>
                  <a:pt x="8497965" y="5139310"/>
                </a:cubicBezTo>
                <a:lnTo>
                  <a:pt x="8497591" y="5139489"/>
                </a:lnTo>
                <a:lnTo>
                  <a:pt x="8490246" y="5136439"/>
                </a:lnTo>
                <a:lnTo>
                  <a:pt x="8367179" y="5122397"/>
                </a:lnTo>
                <a:cubicBezTo>
                  <a:pt x="8362021" y="5120372"/>
                  <a:pt x="8357730" y="5120720"/>
                  <a:pt x="8353796" y="5122203"/>
                </a:cubicBezTo>
                <a:lnTo>
                  <a:pt x="8352369" y="5123043"/>
                </a:lnTo>
                <a:lnTo>
                  <a:pt x="8320101" y="5105625"/>
                </a:lnTo>
                <a:lnTo>
                  <a:pt x="8314429" y="5105299"/>
                </a:lnTo>
                <a:lnTo>
                  <a:pt x="8295170" y="5091404"/>
                </a:lnTo>
                <a:lnTo>
                  <a:pt x="8284273" y="5085581"/>
                </a:lnTo>
                <a:lnTo>
                  <a:pt x="8283146" y="5081138"/>
                </a:lnTo>
                <a:cubicBezTo>
                  <a:pt x="8280842" y="5077893"/>
                  <a:pt x="8276148" y="5075245"/>
                  <a:pt x="8266072" y="5073963"/>
                </a:cubicBezTo>
                <a:lnTo>
                  <a:pt x="8263373" y="5074193"/>
                </a:lnTo>
                <a:lnTo>
                  <a:pt x="8252030" y="5064350"/>
                </a:lnTo>
                <a:cubicBezTo>
                  <a:pt x="8248856" y="5060500"/>
                  <a:pt x="8246644" y="5056218"/>
                  <a:pt x="8245831" y="5051358"/>
                </a:cubicBezTo>
                <a:cubicBezTo>
                  <a:pt x="8181824" y="5054265"/>
                  <a:pt x="8147127" y="5020143"/>
                  <a:pt x="8090268" y="5005197"/>
                </a:cubicBezTo>
                <a:cubicBezTo>
                  <a:pt x="8025464" y="4982055"/>
                  <a:pt x="7967067" y="4960819"/>
                  <a:pt x="7905404" y="4963224"/>
                </a:cubicBezTo>
                <a:cubicBezTo>
                  <a:pt x="7835116" y="4948312"/>
                  <a:pt x="7780962" y="4946081"/>
                  <a:pt x="7718741" y="4937509"/>
                </a:cubicBezTo>
                <a:lnTo>
                  <a:pt x="7614343" y="4940980"/>
                </a:lnTo>
                <a:lnTo>
                  <a:pt x="7527539" y="4935152"/>
                </a:lnTo>
                <a:lnTo>
                  <a:pt x="7519567" y="4932599"/>
                </a:lnTo>
                <a:cubicBezTo>
                  <a:pt x="7513989" y="4931260"/>
                  <a:pt x="7510169" y="4930910"/>
                  <a:pt x="7507408" y="4931264"/>
                </a:cubicBezTo>
                <a:lnTo>
                  <a:pt x="7507036" y="4931591"/>
                </a:lnTo>
                <a:lnTo>
                  <a:pt x="7495791" y="4929639"/>
                </a:lnTo>
                <a:cubicBezTo>
                  <a:pt x="7476982" y="4925521"/>
                  <a:pt x="7422524" y="4942937"/>
                  <a:pt x="7405387" y="4937744"/>
                </a:cubicBezTo>
                <a:cubicBezTo>
                  <a:pt x="7374785" y="4940694"/>
                  <a:pt x="7333986" y="4941799"/>
                  <a:pt x="7312176" y="4947339"/>
                </a:cubicBezTo>
                <a:lnTo>
                  <a:pt x="7310849" y="4948781"/>
                </a:lnTo>
                <a:lnTo>
                  <a:pt x="7218556" y="4923532"/>
                </a:lnTo>
                <a:lnTo>
                  <a:pt x="7201098" y="4918982"/>
                </a:lnTo>
                <a:lnTo>
                  <a:pt x="7197000" y="4913624"/>
                </a:lnTo>
                <a:cubicBezTo>
                  <a:pt x="7192108" y="4910101"/>
                  <a:pt x="7184502" y="4907962"/>
                  <a:pt x="7170804" y="4908976"/>
                </a:cubicBezTo>
                <a:lnTo>
                  <a:pt x="7096984" y="4896748"/>
                </a:lnTo>
                <a:cubicBezTo>
                  <a:pt x="7061144" y="4895770"/>
                  <a:pt x="7050185" y="4894793"/>
                  <a:pt x="7018492" y="4897122"/>
                </a:cubicBezTo>
                <a:cubicBezTo>
                  <a:pt x="6937524" y="4886184"/>
                  <a:pt x="6943641" y="4862018"/>
                  <a:pt x="6904142" y="4867616"/>
                </a:cubicBezTo>
                <a:cubicBezTo>
                  <a:pt x="6871918" y="4872824"/>
                  <a:pt x="6787985" y="4853750"/>
                  <a:pt x="6708218" y="4839661"/>
                </a:cubicBezTo>
                <a:cubicBezTo>
                  <a:pt x="6649102" y="4830206"/>
                  <a:pt x="6628102" y="4816105"/>
                  <a:pt x="6549451" y="4810885"/>
                </a:cubicBezTo>
                <a:cubicBezTo>
                  <a:pt x="6472150" y="4766795"/>
                  <a:pt x="6409692" y="4790518"/>
                  <a:pt x="6317556" y="4764085"/>
                </a:cubicBezTo>
                <a:cubicBezTo>
                  <a:pt x="6297547" y="4748563"/>
                  <a:pt x="6209288" y="4765756"/>
                  <a:pt x="6168670" y="4761998"/>
                </a:cubicBezTo>
                <a:cubicBezTo>
                  <a:pt x="6128052" y="4758240"/>
                  <a:pt x="6090536" y="4744692"/>
                  <a:pt x="6073844" y="4741536"/>
                </a:cubicBezTo>
                <a:lnTo>
                  <a:pt x="6068526" y="4743073"/>
                </a:lnTo>
                <a:lnTo>
                  <a:pt x="6048634" y="4742390"/>
                </a:lnTo>
                <a:lnTo>
                  <a:pt x="6041279" y="4750739"/>
                </a:lnTo>
                <a:lnTo>
                  <a:pt x="6010088" y="4755832"/>
                </a:lnTo>
                <a:cubicBezTo>
                  <a:pt x="5998677" y="4756419"/>
                  <a:pt x="5970124" y="4755506"/>
                  <a:pt x="5957373" y="4752188"/>
                </a:cubicBezTo>
                <a:lnTo>
                  <a:pt x="5758915" y="4736496"/>
                </a:lnTo>
                <a:lnTo>
                  <a:pt x="5626957" y="4735473"/>
                </a:lnTo>
                <a:lnTo>
                  <a:pt x="5470902" y="4749493"/>
                </a:lnTo>
                <a:cubicBezTo>
                  <a:pt x="5478131" y="4762521"/>
                  <a:pt x="5439006" y="4748455"/>
                  <a:pt x="5432757" y="4760746"/>
                </a:cubicBezTo>
                <a:cubicBezTo>
                  <a:pt x="5429365" y="4770778"/>
                  <a:pt x="5391824" y="4775462"/>
                  <a:pt x="5381664" y="4778448"/>
                </a:cubicBezTo>
                <a:lnTo>
                  <a:pt x="5261760" y="4798865"/>
                </a:lnTo>
                <a:cubicBezTo>
                  <a:pt x="5251595" y="4799049"/>
                  <a:pt x="5230547" y="4807359"/>
                  <a:pt x="5222959" y="4809989"/>
                </a:cubicBezTo>
                <a:lnTo>
                  <a:pt x="5174657" y="4812979"/>
                </a:lnTo>
                <a:lnTo>
                  <a:pt x="5156551" y="4820202"/>
                </a:lnTo>
                <a:lnTo>
                  <a:pt x="5142595" y="4823602"/>
                </a:lnTo>
                <a:lnTo>
                  <a:pt x="5139593" y="4825703"/>
                </a:lnTo>
                <a:cubicBezTo>
                  <a:pt x="5133873" y="4829743"/>
                  <a:pt x="5128076" y="4833554"/>
                  <a:pt x="5121656" y="4836556"/>
                </a:cubicBezTo>
                <a:cubicBezTo>
                  <a:pt x="5108317" y="4807937"/>
                  <a:pt x="5064853" y="4857373"/>
                  <a:pt x="5065787" y="4829985"/>
                </a:cubicBezTo>
                <a:cubicBezTo>
                  <a:pt x="5028193" y="4841501"/>
                  <a:pt x="5038944" y="4812412"/>
                  <a:pt x="5011510" y="4846366"/>
                </a:cubicBezTo>
                <a:cubicBezTo>
                  <a:pt x="4937023" y="4845983"/>
                  <a:pt x="4916353" y="4832976"/>
                  <a:pt x="4840437" y="4870383"/>
                </a:cubicBezTo>
                <a:cubicBezTo>
                  <a:pt x="4806739" y="4887025"/>
                  <a:pt x="4784106" y="4898171"/>
                  <a:pt x="4762444" y="4898151"/>
                </a:cubicBezTo>
                <a:cubicBezTo>
                  <a:pt x="4741323" y="4902652"/>
                  <a:pt x="4729481" y="4905474"/>
                  <a:pt x="4723182" y="4907166"/>
                </a:cubicBezTo>
                <a:lnTo>
                  <a:pt x="4721173" y="4907914"/>
                </a:lnTo>
                <a:lnTo>
                  <a:pt x="4715524" y="4906639"/>
                </a:lnTo>
                <a:cubicBezTo>
                  <a:pt x="4680148" y="4913595"/>
                  <a:pt x="4524744" y="4914403"/>
                  <a:pt x="4515810" y="4916541"/>
                </a:cubicBezTo>
                <a:cubicBezTo>
                  <a:pt x="4457819" y="4929653"/>
                  <a:pt x="4462659" y="4930394"/>
                  <a:pt x="4428539" y="4927192"/>
                </a:cubicBezTo>
                <a:cubicBezTo>
                  <a:pt x="4423303" y="4923821"/>
                  <a:pt x="4368974" y="4930115"/>
                  <a:pt x="4362872" y="4928538"/>
                </a:cubicBezTo>
                <a:lnTo>
                  <a:pt x="4316962" y="4921923"/>
                </a:lnTo>
                <a:lnTo>
                  <a:pt x="4315106" y="4923264"/>
                </a:lnTo>
                <a:cubicBezTo>
                  <a:pt x="4306123" y="4926635"/>
                  <a:pt x="4299993" y="4926634"/>
                  <a:pt x="4295140" y="4925143"/>
                </a:cubicBezTo>
                <a:lnTo>
                  <a:pt x="4290059" y="4922226"/>
                </a:lnTo>
                <a:lnTo>
                  <a:pt x="4276138" y="4922472"/>
                </a:lnTo>
                <a:lnTo>
                  <a:pt x="4248113" y="4920148"/>
                </a:lnTo>
                <a:lnTo>
                  <a:pt x="4202046" y="4922943"/>
                </a:lnTo>
                <a:cubicBezTo>
                  <a:pt x="4201945" y="4923363"/>
                  <a:pt x="4201842" y="4923782"/>
                  <a:pt x="4201741" y="4924202"/>
                </a:cubicBezTo>
                <a:cubicBezTo>
                  <a:pt x="4200116" y="4927039"/>
                  <a:pt x="4197140" y="4929158"/>
                  <a:pt x="4191245" y="4929836"/>
                </a:cubicBezTo>
                <a:cubicBezTo>
                  <a:pt x="4204212" y="4947125"/>
                  <a:pt x="4161274" y="4945230"/>
                  <a:pt x="4142742" y="4945701"/>
                </a:cubicBezTo>
                <a:cubicBezTo>
                  <a:pt x="4124717" y="4952767"/>
                  <a:pt x="4099099" y="4966347"/>
                  <a:pt x="4083094" y="4972234"/>
                </a:cubicBezTo>
                <a:lnTo>
                  <a:pt x="4074543" y="4973069"/>
                </a:lnTo>
                <a:cubicBezTo>
                  <a:pt x="4074504" y="4973170"/>
                  <a:pt x="4074463" y="4973269"/>
                  <a:pt x="4074424" y="4973368"/>
                </a:cubicBezTo>
                <a:cubicBezTo>
                  <a:pt x="4072678" y="4974152"/>
                  <a:pt x="4069906" y="4974653"/>
                  <a:pt x="4065507" y="4974812"/>
                </a:cubicBezTo>
                <a:lnTo>
                  <a:pt x="4058951" y="4974594"/>
                </a:lnTo>
                <a:lnTo>
                  <a:pt x="4042361" y="4976215"/>
                </a:lnTo>
                <a:lnTo>
                  <a:pt x="4036993" y="4978649"/>
                </a:lnTo>
                <a:lnTo>
                  <a:pt x="4035360" y="4982316"/>
                </a:lnTo>
                <a:lnTo>
                  <a:pt x="4033775" y="4982081"/>
                </a:lnTo>
                <a:cubicBezTo>
                  <a:pt x="4021424" y="4977217"/>
                  <a:pt x="4016874" y="4968841"/>
                  <a:pt x="4004535" y="4994649"/>
                </a:cubicBezTo>
                <a:cubicBezTo>
                  <a:pt x="3976667" y="4987584"/>
                  <a:pt x="3972977" y="5002913"/>
                  <a:pt x="3936843" y="5012106"/>
                </a:cubicBezTo>
                <a:cubicBezTo>
                  <a:pt x="3920506" y="5004382"/>
                  <a:pt x="3908535" y="5009071"/>
                  <a:pt x="3897272" y="5017761"/>
                </a:cubicBezTo>
                <a:cubicBezTo>
                  <a:pt x="3861092" y="5017265"/>
                  <a:pt x="3829628" y="5031135"/>
                  <a:pt x="3789757" y="5037999"/>
                </a:cubicBezTo>
                <a:cubicBezTo>
                  <a:pt x="3741007" y="5052705"/>
                  <a:pt x="3725129" y="5054682"/>
                  <a:pt x="3682510" y="5061922"/>
                </a:cubicBezTo>
                <a:lnTo>
                  <a:pt x="3610032" y="5094193"/>
                </a:lnTo>
                <a:lnTo>
                  <a:pt x="3603852" y="5092831"/>
                </a:lnTo>
                <a:cubicBezTo>
                  <a:pt x="3599580" y="5092212"/>
                  <a:pt x="3596726" y="5092212"/>
                  <a:pt x="3594733" y="5092667"/>
                </a:cubicBezTo>
                <a:lnTo>
                  <a:pt x="3594498" y="5092936"/>
                </a:lnTo>
                <a:lnTo>
                  <a:pt x="3585975" y="5092246"/>
                </a:lnTo>
                <a:cubicBezTo>
                  <a:pt x="3571623" y="5090455"/>
                  <a:pt x="3549389" y="5104654"/>
                  <a:pt x="3536132" y="5101945"/>
                </a:cubicBezTo>
                <a:cubicBezTo>
                  <a:pt x="3513940" y="5106241"/>
                  <a:pt x="3488622" y="5099976"/>
                  <a:pt x="3473220" y="5105606"/>
                </a:cubicBezTo>
                <a:lnTo>
                  <a:pt x="3400725" y="5117654"/>
                </a:lnTo>
                <a:lnTo>
                  <a:pt x="3375935" y="5106247"/>
                </a:lnTo>
                <a:lnTo>
                  <a:pt x="3348219" y="5109860"/>
                </a:lnTo>
                <a:cubicBezTo>
                  <a:pt x="3337206" y="5110533"/>
                  <a:pt x="3327054" y="5111295"/>
                  <a:pt x="3319639" y="5114795"/>
                </a:cubicBezTo>
                <a:lnTo>
                  <a:pt x="3248529" y="5133347"/>
                </a:lnTo>
                <a:lnTo>
                  <a:pt x="3210308" y="5119794"/>
                </a:lnTo>
                <a:cubicBezTo>
                  <a:pt x="3206088" y="5117870"/>
                  <a:pt x="3200152" y="5117326"/>
                  <a:pt x="3190375" y="5119915"/>
                </a:cubicBezTo>
                <a:lnTo>
                  <a:pt x="3188145" y="5121096"/>
                </a:lnTo>
                <a:cubicBezTo>
                  <a:pt x="3182625" y="5119116"/>
                  <a:pt x="3141856" y="5121682"/>
                  <a:pt x="3108596" y="5122416"/>
                </a:cubicBezTo>
                <a:cubicBezTo>
                  <a:pt x="3055968" y="5124842"/>
                  <a:pt x="3048940" y="5117475"/>
                  <a:pt x="2988584" y="5125502"/>
                </a:cubicBezTo>
                <a:cubicBezTo>
                  <a:pt x="2928853" y="5129690"/>
                  <a:pt x="2917951" y="5124649"/>
                  <a:pt x="2876540" y="5133019"/>
                </a:cubicBezTo>
                <a:lnTo>
                  <a:pt x="2626864" y="5133771"/>
                </a:lnTo>
                <a:cubicBezTo>
                  <a:pt x="2562348" y="5111858"/>
                  <a:pt x="2563422" y="5142456"/>
                  <a:pt x="2491422" y="5135486"/>
                </a:cubicBezTo>
                <a:cubicBezTo>
                  <a:pt x="2433091" y="5200962"/>
                  <a:pt x="2455709" y="5160483"/>
                  <a:pt x="2415617" y="5168715"/>
                </a:cubicBezTo>
                <a:lnTo>
                  <a:pt x="2290098" y="5166151"/>
                </a:lnTo>
                <a:cubicBezTo>
                  <a:pt x="2257057" y="5152522"/>
                  <a:pt x="2202458" y="5187690"/>
                  <a:pt x="2161714" y="5169302"/>
                </a:cubicBezTo>
                <a:cubicBezTo>
                  <a:pt x="2122714" y="5172302"/>
                  <a:pt x="2080450" y="5180350"/>
                  <a:pt x="2056089" y="5184144"/>
                </a:cubicBezTo>
                <a:cubicBezTo>
                  <a:pt x="2019828" y="5191108"/>
                  <a:pt x="1978839" y="5203797"/>
                  <a:pt x="1944153" y="5211084"/>
                </a:cubicBezTo>
                <a:cubicBezTo>
                  <a:pt x="1925867" y="5199079"/>
                  <a:pt x="1896027" y="5224183"/>
                  <a:pt x="1847968" y="5227868"/>
                </a:cubicBezTo>
                <a:cubicBezTo>
                  <a:pt x="1827977" y="5213971"/>
                  <a:pt x="1815570" y="5230544"/>
                  <a:pt x="1777083" y="5212267"/>
                </a:cubicBezTo>
                <a:cubicBezTo>
                  <a:pt x="1775439" y="5214216"/>
                  <a:pt x="1773397" y="5216035"/>
                  <a:pt x="1771025" y="5217668"/>
                </a:cubicBezTo>
                <a:cubicBezTo>
                  <a:pt x="1757251" y="5227146"/>
                  <a:pt x="1735528" y="5228402"/>
                  <a:pt x="1722509" y="5220470"/>
                </a:cubicBezTo>
                <a:cubicBezTo>
                  <a:pt x="1691779" y="5208440"/>
                  <a:pt x="1662321" y="5203305"/>
                  <a:pt x="1633941" y="5200774"/>
                </a:cubicBezTo>
                <a:lnTo>
                  <a:pt x="1586145" y="5210184"/>
                </a:lnTo>
                <a:cubicBezTo>
                  <a:pt x="1567948" y="5215416"/>
                  <a:pt x="1545900" y="5226363"/>
                  <a:pt x="1524748" y="5232173"/>
                </a:cubicBezTo>
                <a:cubicBezTo>
                  <a:pt x="1502586" y="5235395"/>
                  <a:pt x="1478013" y="5230993"/>
                  <a:pt x="1459242" y="5245044"/>
                </a:cubicBezTo>
                <a:cubicBezTo>
                  <a:pt x="1421474" y="5260197"/>
                  <a:pt x="1374524" y="5244220"/>
                  <a:pt x="1349457" y="5280705"/>
                </a:cubicBezTo>
                <a:cubicBezTo>
                  <a:pt x="1273276" y="5302389"/>
                  <a:pt x="1121512" y="5336260"/>
                  <a:pt x="1009212" y="5361227"/>
                </a:cubicBezTo>
                <a:cubicBezTo>
                  <a:pt x="939016" y="5373529"/>
                  <a:pt x="866895" y="5370149"/>
                  <a:pt x="808572" y="5377024"/>
                </a:cubicBezTo>
                <a:cubicBezTo>
                  <a:pt x="802823" y="5374184"/>
                  <a:pt x="726016" y="5397963"/>
                  <a:pt x="719549" y="5396991"/>
                </a:cubicBezTo>
                <a:lnTo>
                  <a:pt x="698795" y="5397657"/>
                </a:lnTo>
                <a:cubicBezTo>
                  <a:pt x="689833" y="5401894"/>
                  <a:pt x="683492" y="5402495"/>
                  <a:pt x="678327" y="5401487"/>
                </a:cubicBezTo>
                <a:lnTo>
                  <a:pt x="672784" y="5399085"/>
                </a:lnTo>
                <a:lnTo>
                  <a:pt x="658406" y="5400696"/>
                </a:lnTo>
                <a:lnTo>
                  <a:pt x="629185" y="5401132"/>
                </a:lnTo>
                <a:lnTo>
                  <a:pt x="624558" y="5403782"/>
                </a:lnTo>
                <a:lnTo>
                  <a:pt x="581798" y="5408438"/>
                </a:lnTo>
                <a:cubicBezTo>
                  <a:pt x="581736" y="5408865"/>
                  <a:pt x="581671" y="5409294"/>
                  <a:pt x="581608" y="5409722"/>
                </a:cubicBezTo>
                <a:cubicBezTo>
                  <a:pt x="580204" y="5412704"/>
                  <a:pt x="577331" y="5415106"/>
                  <a:pt x="571299" y="5416358"/>
                </a:cubicBezTo>
                <a:cubicBezTo>
                  <a:pt x="551623" y="5426267"/>
                  <a:pt x="484499" y="5459654"/>
                  <a:pt x="463549" y="5469173"/>
                </a:cubicBezTo>
                <a:cubicBezTo>
                  <a:pt x="453136" y="5470720"/>
                  <a:pt x="449731" y="5472678"/>
                  <a:pt x="445606" y="5473465"/>
                </a:cubicBezTo>
                <a:lnTo>
                  <a:pt x="438799" y="5473893"/>
                </a:lnTo>
                <a:cubicBezTo>
                  <a:pt x="417222" y="5482183"/>
                  <a:pt x="343312" y="5513407"/>
                  <a:pt x="316138" y="5523213"/>
                </a:cubicBezTo>
                <a:cubicBezTo>
                  <a:pt x="298481" y="5517132"/>
                  <a:pt x="286556" y="5522972"/>
                  <a:pt x="275748" y="5532726"/>
                </a:cubicBezTo>
                <a:cubicBezTo>
                  <a:pt x="238274" y="5535784"/>
                  <a:pt x="207076" y="5552679"/>
                  <a:pt x="166496" y="5563424"/>
                </a:cubicBezTo>
                <a:lnTo>
                  <a:pt x="0" y="5629888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79223001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ACA2EA0-FFD3-42EC-9406-B595015ED9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D5288BCE-665C-472A-8C43-664BCFA31E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8762" y="1247775"/>
            <a:ext cx="9144000" cy="3007447"/>
          </a:xfrm>
          <a:prstGeom prst="rect">
            <a:avLst/>
          </a:prstGeom>
          <a:solidFill>
            <a:schemeClr val="bg1"/>
          </a:solidFill>
          <a:ln w="12700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EF00567C-33C0-2AB2-EFE2-CDE04E0717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04988" y="1442172"/>
            <a:ext cx="8582025" cy="2177328"/>
          </a:xfrm>
        </p:spPr>
        <p:txBody>
          <a:bodyPr anchor="ctr">
            <a:normAutofit/>
          </a:bodyPr>
          <a:lstStyle/>
          <a:p>
            <a:r>
              <a:rPr lang="de-DE" sz="6600" dirty="0"/>
              <a:t>Schleifen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46C57131-53A7-4C1A-BEA8-25F06A06AD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87872" y="3912322"/>
            <a:ext cx="7225780" cy="6858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61074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DDA715AD-32EC-2CF3-B3EE-45EBC9A83C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solidFill>
                  <a:schemeClr val="accent5"/>
                </a:solidFill>
              </a:rPr>
              <a:t>while</a:t>
            </a:r>
            <a:r>
              <a:rPr lang="de-DE" dirty="0"/>
              <a:t> - Schleife</a:t>
            </a:r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0D3EF8EA-CF75-CCA9-8138-806770AFB44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Kopfgesteuert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E7FB5DAE-45FC-84D2-FC73-A339F447C6D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de-DE" dirty="0"/>
              <a:t>Fußgesteuert</a:t>
            </a:r>
          </a:p>
        </p:txBody>
      </p:sp>
      <p:pic>
        <p:nvPicPr>
          <p:cNvPr id="11268" name="Picture 4">
            <a:extLst>
              <a:ext uri="{FF2B5EF4-FFF2-40B4-BE49-F238E27FC236}">
                <a16:creationId xmlns:a16="http://schemas.microsoft.com/office/drawing/2014/main" id="{5CEAE10E-10F3-D72F-F62F-4DADEBE2DD82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788" y="2944293"/>
            <a:ext cx="5157787" cy="2806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Fußzeilenplatzhalter 9">
            <a:extLst>
              <a:ext uri="{FF2B5EF4-FFF2-40B4-BE49-F238E27FC236}">
                <a16:creationId xmlns:a16="http://schemas.microsoft.com/office/drawing/2014/main" id="{D9797E62-75BE-DCCB-13A4-95A1E21970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Schleifen</a:t>
            </a:r>
          </a:p>
        </p:txBody>
      </p:sp>
      <p:sp>
        <p:nvSpPr>
          <p:cNvPr id="11" name="Foliennummernplatzhalter 10">
            <a:extLst>
              <a:ext uri="{FF2B5EF4-FFF2-40B4-BE49-F238E27FC236}">
                <a16:creationId xmlns:a16="http://schemas.microsoft.com/office/drawing/2014/main" id="{64DC0411-C500-EA5F-1310-5A08775003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34</a:t>
            </a:fld>
            <a:endParaRPr lang="de-DE"/>
          </a:p>
        </p:txBody>
      </p:sp>
      <p:pic>
        <p:nvPicPr>
          <p:cNvPr id="11270" name="Picture 6">
            <a:extLst>
              <a:ext uri="{FF2B5EF4-FFF2-40B4-BE49-F238E27FC236}">
                <a16:creationId xmlns:a16="http://schemas.microsoft.com/office/drawing/2014/main" id="{FBEEAA02-9A7A-D120-73D7-BFFE1591457D}"/>
              </a:ext>
            </a:extLst>
          </p:cNvPr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3789" y="2687703"/>
            <a:ext cx="3933621" cy="2806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982682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199" name="Rectangle 8198">
            <a:extLst>
              <a:ext uri="{FF2B5EF4-FFF2-40B4-BE49-F238E27FC236}">
                <a16:creationId xmlns:a16="http://schemas.microsoft.com/office/drawing/2014/main" id="{2B97F24A-32CE-4C1C-A50D-3016B394DC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E25FDC0-B610-F479-71F9-181B077B50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39520"/>
            <a:ext cx="3511296" cy="1719072"/>
          </a:xfrm>
        </p:spPr>
        <p:txBody>
          <a:bodyPr anchor="b">
            <a:normAutofit/>
          </a:bodyPr>
          <a:lstStyle/>
          <a:p>
            <a:r>
              <a:rPr lang="de-DE" sz="5400" dirty="0">
                <a:solidFill>
                  <a:schemeClr val="accent1"/>
                </a:solidFill>
              </a:rPr>
              <a:t>for </a:t>
            </a:r>
            <a:r>
              <a:rPr lang="de-DE" sz="5400" dirty="0"/>
              <a:t>- Schleife</a:t>
            </a:r>
          </a:p>
        </p:txBody>
      </p:sp>
      <p:sp>
        <p:nvSpPr>
          <p:cNvPr id="8201" name="sketch line">
            <a:extLst>
              <a:ext uri="{FF2B5EF4-FFF2-40B4-BE49-F238E27FC236}">
                <a16:creationId xmlns:a16="http://schemas.microsoft.com/office/drawing/2014/main" id="{CD8B4F24-440B-49E9-B85D-733523DC06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573756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Inhaltsplatzhalter 6">
            <a:extLst>
              <a:ext uri="{FF2B5EF4-FFF2-40B4-BE49-F238E27FC236}">
                <a16:creationId xmlns:a16="http://schemas.microsoft.com/office/drawing/2014/main" id="{701C73D7-9C8A-ED66-D429-E423AA499F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936" y="2807208"/>
            <a:ext cx="3429000" cy="3410712"/>
          </a:xfrm>
        </p:spPr>
        <p:txBody>
          <a:bodyPr anchor="t">
            <a:normAutofit/>
          </a:bodyPr>
          <a:lstStyle/>
          <a:p>
            <a:r>
              <a:rPr lang="de-DE" sz="2200" dirty="0"/>
              <a:t>Wie in Java gilt für while- und for-Schleifen:</a:t>
            </a:r>
          </a:p>
          <a:p>
            <a:pPr lvl="1"/>
            <a:r>
              <a:rPr lang="de-DE" sz="2200" dirty="0">
                <a:solidFill>
                  <a:schemeClr val="accent6">
                    <a:lumMod val="75000"/>
                  </a:schemeClr>
                </a:solidFill>
              </a:rPr>
              <a:t>break</a:t>
            </a:r>
            <a:r>
              <a:rPr lang="de-DE" sz="2200" dirty="0">
                <a:solidFill>
                  <a:schemeClr val="tx2"/>
                </a:solidFill>
              </a:rPr>
              <a:t>: </a:t>
            </a:r>
            <a:r>
              <a:rPr lang="de-DE" sz="2200" dirty="0"/>
              <a:t>aus der Schleife springen</a:t>
            </a:r>
          </a:p>
          <a:p>
            <a:pPr lvl="1"/>
            <a:r>
              <a:rPr lang="de-DE" sz="2200" dirty="0">
                <a:solidFill>
                  <a:schemeClr val="accent6">
                    <a:lumMod val="75000"/>
                  </a:schemeClr>
                </a:solidFill>
              </a:rPr>
              <a:t>continue: </a:t>
            </a:r>
            <a:r>
              <a:rPr lang="de-DE" sz="2200" dirty="0"/>
              <a:t>weiter mit der nächsten Iteration</a:t>
            </a:r>
          </a:p>
        </p:txBody>
      </p:sp>
      <p:pic>
        <p:nvPicPr>
          <p:cNvPr id="8194" name="Picture 2">
            <a:extLst>
              <a:ext uri="{FF2B5EF4-FFF2-40B4-BE49-F238E27FC236}">
                <a16:creationId xmlns:a16="http://schemas.microsoft.com/office/drawing/2014/main" id="{6E2FFB63-5B6C-527B-2E6F-FF2F666B10E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57" t="27626" r="9279" b="17752"/>
          <a:stretch/>
        </p:blipFill>
        <p:spPr bwMode="auto">
          <a:xfrm>
            <a:off x="3986059" y="2238778"/>
            <a:ext cx="8118255" cy="30339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5441D6EB-CA22-9310-32D7-6E93C79628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de-DE" dirty="0"/>
              <a:t>Schleifen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509E5261-1045-C129-7409-73FAFD9685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de-DE" smtClean="0"/>
              <a:pPr>
                <a:spcAft>
                  <a:spcPts val="600"/>
                </a:spcAft>
              </a:pPr>
              <a:t>35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6627457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6ED54C5-C330-56E1-6DFF-8C8801D2A4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668147"/>
          </a:xfrm>
        </p:spPr>
        <p:txBody>
          <a:bodyPr>
            <a:normAutofit fontScale="90000"/>
          </a:bodyPr>
          <a:lstStyle/>
          <a:p>
            <a:r>
              <a:rPr lang="de-DE" dirty="0" err="1">
                <a:solidFill>
                  <a:schemeClr val="accent1"/>
                </a:solidFill>
              </a:rPr>
              <a:t>times</a:t>
            </a:r>
            <a:r>
              <a:rPr lang="de-DE" dirty="0"/>
              <a:t>-Schleife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FCC75CF4-B2ED-5232-7CB9-95D684DFC1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6612" y="1516752"/>
            <a:ext cx="5157787" cy="553997"/>
          </a:xfrm>
        </p:spPr>
        <p:txBody>
          <a:bodyPr>
            <a:normAutofit fontScale="85000" lnSpcReduction="20000"/>
          </a:bodyPr>
          <a:lstStyle/>
          <a:p>
            <a:r>
              <a:rPr lang="de-DE" dirty="0"/>
              <a:t>Mit benanntem Parameter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647DE870-79D1-4427-9C91-EAE73D791D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096000" y="1516753"/>
            <a:ext cx="5183188" cy="553998"/>
          </a:xfrm>
        </p:spPr>
        <p:txBody>
          <a:bodyPr>
            <a:normAutofit fontScale="85000" lnSpcReduction="20000"/>
          </a:bodyPr>
          <a:lstStyle/>
          <a:p>
            <a:r>
              <a:rPr lang="de-DE" dirty="0"/>
              <a:t>Ohne benannten Parameter </a:t>
            </a:r>
            <a:r>
              <a:rPr lang="de-DE" dirty="0">
                <a:sym typeface="Wingdings" panose="05000000000000000000" pitchFamily="2" charset="2"/>
              </a:rPr>
              <a:t> Automatisch </a:t>
            </a:r>
            <a:r>
              <a:rPr lang="de-DE" dirty="0">
                <a:solidFill>
                  <a:schemeClr val="accent1"/>
                </a:solidFill>
                <a:sym typeface="Wingdings" panose="05000000000000000000" pitchFamily="2" charset="2"/>
              </a:rPr>
              <a:t>it</a:t>
            </a:r>
            <a:r>
              <a:rPr lang="de-DE" dirty="0">
                <a:sym typeface="Wingdings" panose="05000000000000000000" pitchFamily="2" charset="2"/>
              </a:rPr>
              <a:t> als Name</a:t>
            </a:r>
            <a:endParaRPr lang="de-DE" dirty="0"/>
          </a:p>
        </p:txBody>
      </p:sp>
      <p:sp>
        <p:nvSpPr>
          <p:cNvPr id="7" name="Fußzeilenplatzhalter 6">
            <a:extLst>
              <a:ext uri="{FF2B5EF4-FFF2-40B4-BE49-F238E27FC236}">
                <a16:creationId xmlns:a16="http://schemas.microsoft.com/office/drawing/2014/main" id="{A9844ABE-281D-29E5-81C9-48B94A3EF3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Schleifen</a:t>
            </a:r>
          </a:p>
        </p:txBody>
      </p:sp>
      <p:sp>
        <p:nvSpPr>
          <p:cNvPr id="8" name="Foliennummernplatzhalter 7">
            <a:extLst>
              <a:ext uri="{FF2B5EF4-FFF2-40B4-BE49-F238E27FC236}">
                <a16:creationId xmlns:a16="http://schemas.microsoft.com/office/drawing/2014/main" id="{BF570595-C051-8744-9E12-63A91FDD2F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36</a:t>
            </a:fld>
            <a:endParaRPr lang="de-DE"/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265FC508-6EF1-57FB-4A6E-7A9C0F57BE55}"/>
              </a:ext>
            </a:extLst>
          </p:cNvPr>
          <p:cNvSpPr txBox="1"/>
          <p:nvPr/>
        </p:nvSpPr>
        <p:spPr>
          <a:xfrm>
            <a:off x="839788" y="1033272"/>
            <a:ext cx="105124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In Groovy besitzen Zahlen die Methode </a:t>
            </a:r>
            <a:r>
              <a:rPr lang="de-DE" dirty="0">
                <a:solidFill>
                  <a:schemeClr val="accent1"/>
                </a:solidFill>
              </a:rPr>
              <a:t>times</a:t>
            </a:r>
            <a:r>
              <a:rPr lang="de-DE" dirty="0"/>
              <a:t> </a:t>
            </a:r>
            <a:r>
              <a:rPr lang="de-DE" dirty="0">
                <a:sym typeface="Wingdings" panose="05000000000000000000" pitchFamily="2" charset="2"/>
              </a:rPr>
              <a:t> bekommt ein Closure als Parameter</a:t>
            </a:r>
            <a:endParaRPr lang="de-DE" dirty="0"/>
          </a:p>
        </p:txBody>
      </p:sp>
      <p:pic>
        <p:nvPicPr>
          <p:cNvPr id="9218" name="Picture 2">
            <a:extLst>
              <a:ext uri="{FF2B5EF4-FFF2-40B4-BE49-F238E27FC236}">
                <a16:creationId xmlns:a16="http://schemas.microsoft.com/office/drawing/2014/main" id="{D831CA24-0F10-CBDA-433B-F201CD81DB28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22" t="28889" r="15229" b="15712"/>
          <a:stretch/>
        </p:blipFill>
        <p:spPr bwMode="auto">
          <a:xfrm>
            <a:off x="836612" y="2464108"/>
            <a:ext cx="4554601" cy="2877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>
            <a:extLst>
              <a:ext uri="{FF2B5EF4-FFF2-40B4-BE49-F238E27FC236}">
                <a16:creationId xmlns:a16="http://schemas.microsoft.com/office/drawing/2014/main" id="{7EAB049B-5D9D-53CE-5231-EA3A7AA4FB1B}"/>
              </a:ext>
            </a:extLst>
          </p:cNvPr>
          <p:cNvPicPr>
            <a:picLocks noGrp="1" noChangeAspect="1" noChangeArrowheads="1"/>
          </p:cNvPicPr>
          <p:nvPr>
            <p:ph sz="quarter" idx="4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07" t="30159" r="14830" b="17071"/>
          <a:stretch/>
        </p:blipFill>
        <p:spPr bwMode="auto">
          <a:xfrm>
            <a:off x="6087586" y="2464108"/>
            <a:ext cx="4131628" cy="30222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694187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4">
            <a:extLst>
              <a:ext uri="{FF2B5EF4-FFF2-40B4-BE49-F238E27FC236}">
                <a16:creationId xmlns:a16="http://schemas.microsoft.com/office/drawing/2014/main" id="{90D01200-0224-43C5-AB38-FB4D16B73F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57CDBFD4-5DE3-7D6E-E510-A40B6C613B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1078992"/>
            <a:ext cx="6268770" cy="1536192"/>
          </a:xfrm>
        </p:spPr>
        <p:txBody>
          <a:bodyPr anchor="b">
            <a:normAutofit/>
          </a:bodyPr>
          <a:lstStyle/>
          <a:p>
            <a:r>
              <a:rPr lang="de-DE" sz="5200" dirty="0" err="1">
                <a:solidFill>
                  <a:schemeClr val="accent1"/>
                </a:solidFill>
              </a:rPr>
              <a:t>each</a:t>
            </a:r>
            <a:r>
              <a:rPr lang="de-DE" sz="5200" dirty="0"/>
              <a:t>-Schleife</a:t>
            </a:r>
          </a:p>
        </p:txBody>
      </p:sp>
      <p:sp>
        <p:nvSpPr>
          <p:cNvPr id="21" name="Rectangle 16">
            <a:extLst>
              <a:ext uri="{FF2B5EF4-FFF2-40B4-BE49-F238E27FC236}">
                <a16:creationId xmlns:a16="http://schemas.microsoft.com/office/drawing/2014/main" id="{728A44A4-A002-4A88-9FC9-1D0566C97A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53202" y="363389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E7D5C7B-DD16-401B-85CE-4AAA2A4F51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8506" y="2935541"/>
            <a:ext cx="621792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E116D88-7BF8-AE8E-5C0F-331C96C908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2648" y="3355848"/>
            <a:ext cx="6268770" cy="1618488"/>
          </a:xfrm>
        </p:spPr>
        <p:txBody>
          <a:bodyPr>
            <a:normAutofit/>
          </a:bodyPr>
          <a:lstStyle/>
          <a:p>
            <a:r>
              <a:rPr lang="de-DE" sz="2200" dirty="0"/>
              <a:t>Über die Elemente von Collections kann man noch mit Hilfe der </a:t>
            </a:r>
            <a:r>
              <a:rPr lang="de-DE" sz="2200" b="1" dirty="0" err="1"/>
              <a:t>each</a:t>
            </a:r>
            <a:r>
              <a:rPr lang="de-DE" sz="2200" dirty="0"/>
              <a:t>-Schleife iterieren</a:t>
            </a:r>
          </a:p>
          <a:p>
            <a:r>
              <a:rPr lang="de-DE" sz="2200" dirty="0"/>
              <a:t>Sie bekommt ein Closure als Parameter und wendet den Ausdruck auf alle Elemente an</a:t>
            </a:r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8587B62E-887C-20E5-7408-75D13750F61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178" t="29399" r="12460" b="17420"/>
          <a:stretch/>
        </p:blipFill>
        <p:spPr>
          <a:xfrm>
            <a:off x="6355447" y="2615184"/>
            <a:ext cx="5725717" cy="2503795"/>
          </a:xfrm>
          <a:prstGeom prst="rect">
            <a:avLst/>
          </a:prstGeom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95F5092D-280C-FE64-E45C-9E130CF1F4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766618" y="6356350"/>
            <a:ext cx="4114800" cy="365125"/>
          </a:xfrm>
        </p:spPr>
        <p:txBody>
          <a:bodyPr>
            <a:normAutofit/>
          </a:bodyPr>
          <a:lstStyle/>
          <a:p>
            <a:pPr algn="r">
              <a:spcAft>
                <a:spcPts val="600"/>
              </a:spcAft>
            </a:pPr>
            <a:r>
              <a:rPr lang="de-DE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Schleifen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C817B581-78E1-7F55-8CAB-F54216EA9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26424" y="6356350"/>
            <a:ext cx="2852928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de-DE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37</a:t>
            </a:fld>
            <a:endParaRPr lang="de-DE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190765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DE22BC0-5005-99D9-260A-5034297D17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solidFill>
                  <a:schemeClr val="accent5"/>
                </a:solidFill>
              </a:rPr>
              <a:t>for – in </a:t>
            </a:r>
            <a:r>
              <a:rPr lang="de-DE" dirty="0"/>
              <a:t>Schleife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9CA9026-9B84-5B99-B32F-AB6EF22015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1484" y="2002268"/>
            <a:ext cx="5516880" cy="3594184"/>
          </a:xfrm>
        </p:spPr>
        <p:txBody>
          <a:bodyPr>
            <a:normAutofit/>
          </a:bodyPr>
          <a:lstStyle/>
          <a:p>
            <a:r>
              <a:rPr lang="de-DE" dirty="0"/>
              <a:t>Durchläuft das Objekt „</a:t>
            </a:r>
            <a:r>
              <a:rPr lang="de-DE" dirty="0">
                <a:solidFill>
                  <a:schemeClr val="accent1"/>
                </a:solidFill>
              </a:rPr>
              <a:t>Iterable</a:t>
            </a:r>
            <a:r>
              <a:rPr lang="de-DE" dirty="0"/>
              <a:t>“</a:t>
            </a:r>
          </a:p>
          <a:p>
            <a:r>
              <a:rPr lang="de-DE" dirty="0"/>
              <a:t>Häufig verwendete Iterable sind:</a:t>
            </a:r>
          </a:p>
          <a:p>
            <a:pPr lvl="1"/>
            <a:r>
              <a:rPr lang="de-DE" dirty="0"/>
              <a:t>Ranges</a:t>
            </a:r>
          </a:p>
          <a:p>
            <a:pPr lvl="1"/>
            <a:r>
              <a:rPr lang="de-DE" dirty="0"/>
              <a:t>Lists</a:t>
            </a:r>
          </a:p>
          <a:p>
            <a:pPr lvl="1"/>
            <a:r>
              <a:rPr lang="de-DE" dirty="0"/>
              <a:t>Arrays</a:t>
            </a:r>
          </a:p>
          <a:p>
            <a:pPr lvl="1"/>
            <a:r>
              <a:rPr lang="de-DE" dirty="0"/>
              <a:t>Maps</a:t>
            </a:r>
          </a:p>
          <a:p>
            <a:pPr lvl="1"/>
            <a:r>
              <a:rPr lang="de-DE" dirty="0"/>
              <a:t>Zeichenfolgen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2AEA34BB-7715-C97F-8F44-3500DC1FB1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Schleifen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FAAF70A6-2261-C4BB-1F43-25F25609D8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38</a:t>
            </a:fld>
            <a:endParaRPr lang="de-DE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C82924B7-58AE-3336-C7C8-839A226F31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8364" y="2610322"/>
            <a:ext cx="6003636" cy="1637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151326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370" name="Rectangle 14365">
            <a:extLst>
              <a:ext uri="{FF2B5EF4-FFF2-40B4-BE49-F238E27FC236}">
                <a16:creationId xmlns:a16="http://schemas.microsoft.com/office/drawing/2014/main" id="{BCED4D40-4B67-4331-AC48-79B82B4A47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8610A40-5CC6-272E-5756-19043F5E8E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81" y="417576"/>
            <a:ext cx="10909640" cy="124939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66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Iteration über Ranges</a:t>
            </a:r>
          </a:p>
        </p:txBody>
      </p:sp>
      <p:sp>
        <p:nvSpPr>
          <p:cNvPr id="14371" name="sketch line">
            <a:extLst>
              <a:ext uri="{FF2B5EF4-FFF2-40B4-BE49-F238E27FC236}">
                <a16:creationId xmlns:a16="http://schemas.microsoft.com/office/drawing/2014/main" id="{670CEDEF-4F34-412E-84EE-329C1E936A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07702" y="1733454"/>
            <a:ext cx="4572000" cy="18288"/>
          </a:xfrm>
          <a:custGeom>
            <a:avLst/>
            <a:gdLst>
              <a:gd name="connsiteX0" fmla="*/ 0 w 4572000"/>
              <a:gd name="connsiteY0" fmla="*/ 0 h 18288"/>
              <a:gd name="connsiteX1" fmla="*/ 515983 w 4572000"/>
              <a:gd name="connsiteY1" fmla="*/ 0 h 18288"/>
              <a:gd name="connsiteX2" fmla="*/ 1031966 w 4572000"/>
              <a:gd name="connsiteY2" fmla="*/ 0 h 18288"/>
              <a:gd name="connsiteX3" fmla="*/ 1639389 w 4572000"/>
              <a:gd name="connsiteY3" fmla="*/ 0 h 18288"/>
              <a:gd name="connsiteX4" fmla="*/ 2383971 w 4572000"/>
              <a:gd name="connsiteY4" fmla="*/ 0 h 18288"/>
              <a:gd name="connsiteX5" fmla="*/ 2945674 w 4572000"/>
              <a:gd name="connsiteY5" fmla="*/ 0 h 18288"/>
              <a:gd name="connsiteX6" fmla="*/ 3507377 w 4572000"/>
              <a:gd name="connsiteY6" fmla="*/ 0 h 18288"/>
              <a:gd name="connsiteX7" fmla="*/ 4572000 w 4572000"/>
              <a:gd name="connsiteY7" fmla="*/ 0 h 18288"/>
              <a:gd name="connsiteX8" fmla="*/ 4572000 w 4572000"/>
              <a:gd name="connsiteY8" fmla="*/ 18288 h 18288"/>
              <a:gd name="connsiteX9" fmla="*/ 3873137 w 4572000"/>
              <a:gd name="connsiteY9" fmla="*/ 18288 h 18288"/>
              <a:gd name="connsiteX10" fmla="*/ 3311434 w 4572000"/>
              <a:gd name="connsiteY10" fmla="*/ 18288 h 18288"/>
              <a:gd name="connsiteX11" fmla="*/ 2749731 w 4572000"/>
              <a:gd name="connsiteY11" fmla="*/ 18288 h 18288"/>
              <a:gd name="connsiteX12" fmla="*/ 2050869 w 4572000"/>
              <a:gd name="connsiteY12" fmla="*/ 18288 h 18288"/>
              <a:gd name="connsiteX13" fmla="*/ 1306286 w 4572000"/>
              <a:gd name="connsiteY13" fmla="*/ 18288 h 18288"/>
              <a:gd name="connsiteX14" fmla="*/ 790303 w 4572000"/>
              <a:gd name="connsiteY14" fmla="*/ 18288 h 18288"/>
              <a:gd name="connsiteX15" fmla="*/ 0 w 4572000"/>
              <a:gd name="connsiteY15" fmla="*/ 18288 h 18288"/>
              <a:gd name="connsiteX16" fmla="*/ 0 w 4572000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572000" h="18288" fill="none" extrusionOk="0">
                <a:moveTo>
                  <a:pt x="0" y="0"/>
                </a:moveTo>
                <a:cubicBezTo>
                  <a:pt x="105156" y="-20963"/>
                  <a:pt x="340432" y="822"/>
                  <a:pt x="515983" y="0"/>
                </a:cubicBezTo>
                <a:cubicBezTo>
                  <a:pt x="691534" y="-822"/>
                  <a:pt x="850679" y="16479"/>
                  <a:pt x="1031966" y="0"/>
                </a:cubicBezTo>
                <a:cubicBezTo>
                  <a:pt x="1213253" y="-16479"/>
                  <a:pt x="1443646" y="-18730"/>
                  <a:pt x="1639389" y="0"/>
                </a:cubicBezTo>
                <a:cubicBezTo>
                  <a:pt x="1835132" y="18730"/>
                  <a:pt x="2159975" y="18531"/>
                  <a:pt x="2383971" y="0"/>
                </a:cubicBezTo>
                <a:cubicBezTo>
                  <a:pt x="2607967" y="-18531"/>
                  <a:pt x="2719096" y="-12030"/>
                  <a:pt x="2945674" y="0"/>
                </a:cubicBezTo>
                <a:cubicBezTo>
                  <a:pt x="3172252" y="12030"/>
                  <a:pt x="3269167" y="27666"/>
                  <a:pt x="3507377" y="0"/>
                </a:cubicBezTo>
                <a:cubicBezTo>
                  <a:pt x="3745587" y="-27666"/>
                  <a:pt x="4116741" y="18705"/>
                  <a:pt x="4572000" y="0"/>
                </a:cubicBezTo>
                <a:cubicBezTo>
                  <a:pt x="4572895" y="8974"/>
                  <a:pt x="4571454" y="9359"/>
                  <a:pt x="4572000" y="18288"/>
                </a:cubicBezTo>
                <a:cubicBezTo>
                  <a:pt x="4374698" y="3942"/>
                  <a:pt x="4098874" y="-11042"/>
                  <a:pt x="3873137" y="18288"/>
                </a:cubicBezTo>
                <a:cubicBezTo>
                  <a:pt x="3647400" y="47618"/>
                  <a:pt x="3517055" y="5421"/>
                  <a:pt x="3311434" y="18288"/>
                </a:cubicBezTo>
                <a:cubicBezTo>
                  <a:pt x="3105813" y="31155"/>
                  <a:pt x="3025168" y="17856"/>
                  <a:pt x="2749731" y="18288"/>
                </a:cubicBezTo>
                <a:cubicBezTo>
                  <a:pt x="2474294" y="18720"/>
                  <a:pt x="2291766" y="-14168"/>
                  <a:pt x="2050869" y="18288"/>
                </a:cubicBezTo>
                <a:cubicBezTo>
                  <a:pt x="1809972" y="50744"/>
                  <a:pt x="1540276" y="46798"/>
                  <a:pt x="1306286" y="18288"/>
                </a:cubicBezTo>
                <a:cubicBezTo>
                  <a:pt x="1072296" y="-10222"/>
                  <a:pt x="972445" y="19645"/>
                  <a:pt x="790303" y="18288"/>
                </a:cubicBezTo>
                <a:cubicBezTo>
                  <a:pt x="608161" y="16931"/>
                  <a:pt x="200981" y="8241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572000" h="18288" stroke="0" extrusionOk="0">
                <a:moveTo>
                  <a:pt x="0" y="0"/>
                </a:moveTo>
                <a:cubicBezTo>
                  <a:pt x="143285" y="-9565"/>
                  <a:pt x="327959" y="-11498"/>
                  <a:pt x="561703" y="0"/>
                </a:cubicBezTo>
                <a:cubicBezTo>
                  <a:pt x="795447" y="11498"/>
                  <a:pt x="838260" y="18255"/>
                  <a:pt x="1077686" y="0"/>
                </a:cubicBezTo>
                <a:cubicBezTo>
                  <a:pt x="1317112" y="-18255"/>
                  <a:pt x="1437472" y="23514"/>
                  <a:pt x="1639389" y="0"/>
                </a:cubicBezTo>
                <a:cubicBezTo>
                  <a:pt x="1841306" y="-23514"/>
                  <a:pt x="2037142" y="-12551"/>
                  <a:pt x="2292531" y="0"/>
                </a:cubicBezTo>
                <a:cubicBezTo>
                  <a:pt x="2547920" y="12551"/>
                  <a:pt x="2810436" y="-20352"/>
                  <a:pt x="2991394" y="0"/>
                </a:cubicBezTo>
                <a:cubicBezTo>
                  <a:pt x="3172352" y="20352"/>
                  <a:pt x="3530025" y="-13347"/>
                  <a:pt x="3735977" y="0"/>
                </a:cubicBezTo>
                <a:cubicBezTo>
                  <a:pt x="3941929" y="13347"/>
                  <a:pt x="4161497" y="34086"/>
                  <a:pt x="4572000" y="0"/>
                </a:cubicBezTo>
                <a:cubicBezTo>
                  <a:pt x="4571545" y="6162"/>
                  <a:pt x="4571903" y="11775"/>
                  <a:pt x="4572000" y="18288"/>
                </a:cubicBezTo>
                <a:cubicBezTo>
                  <a:pt x="4228040" y="36490"/>
                  <a:pt x="4199736" y="42557"/>
                  <a:pt x="3873137" y="18288"/>
                </a:cubicBezTo>
                <a:cubicBezTo>
                  <a:pt x="3546538" y="-5981"/>
                  <a:pt x="3472124" y="16809"/>
                  <a:pt x="3128554" y="18288"/>
                </a:cubicBezTo>
                <a:cubicBezTo>
                  <a:pt x="2784984" y="19767"/>
                  <a:pt x="2735896" y="-17781"/>
                  <a:pt x="2383971" y="18288"/>
                </a:cubicBezTo>
                <a:cubicBezTo>
                  <a:pt x="2032046" y="54357"/>
                  <a:pt x="2019324" y="2920"/>
                  <a:pt x="1867989" y="18288"/>
                </a:cubicBezTo>
                <a:cubicBezTo>
                  <a:pt x="1716654" y="33656"/>
                  <a:pt x="1418675" y="32575"/>
                  <a:pt x="1169126" y="18288"/>
                </a:cubicBezTo>
                <a:cubicBezTo>
                  <a:pt x="919577" y="4001"/>
                  <a:pt x="798537" y="16165"/>
                  <a:pt x="561703" y="18288"/>
                </a:cubicBezTo>
                <a:cubicBezTo>
                  <a:pt x="324869" y="20411"/>
                  <a:pt x="221395" y="-912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338" name="Picture 2">
            <a:extLst>
              <a:ext uri="{FF2B5EF4-FFF2-40B4-BE49-F238E27FC236}">
                <a16:creationId xmlns:a16="http://schemas.microsoft.com/office/drawing/2014/main" id="{E364EC04-6735-A4FD-39CD-F3DA1FD2C3A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" t="21927" r="-8" b="22745"/>
          <a:stretch/>
        </p:blipFill>
        <p:spPr bwMode="auto">
          <a:xfrm>
            <a:off x="404824" y="2897330"/>
            <a:ext cx="11377754" cy="2313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87EF06F2-E495-775D-33D4-2AA57B330C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Schleifen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62BE220B-0E34-BBCF-D693-40D35A3CF4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39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497744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367" name="Rectangle 15366">
            <a:extLst>
              <a:ext uri="{FF2B5EF4-FFF2-40B4-BE49-F238E27FC236}">
                <a16:creationId xmlns:a16="http://schemas.microsoft.com/office/drawing/2014/main" id="{665DBBEF-238B-476B-96AB-8AAC3224EC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D2C1696-FE84-9244-7747-1DF123DFB3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82" y="639193"/>
            <a:ext cx="3571810" cy="3573516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66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Iteration über Listen</a:t>
            </a:r>
          </a:p>
        </p:txBody>
      </p:sp>
      <p:sp>
        <p:nvSpPr>
          <p:cNvPr id="15369" name="sketch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4409267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362" name="Picture 2">
            <a:extLst>
              <a:ext uri="{FF2B5EF4-FFF2-40B4-BE49-F238E27FC236}">
                <a16:creationId xmlns:a16="http://schemas.microsoft.com/office/drawing/2014/main" id="{A6AD6162-8501-B339-FEF9-14918C7E75D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04" t="23638" r="-455" b="28275"/>
          <a:stretch/>
        </p:blipFill>
        <p:spPr bwMode="auto">
          <a:xfrm>
            <a:off x="4210692" y="2478023"/>
            <a:ext cx="7658220" cy="1949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1351468C-4009-2BC1-03A7-3DC1DABA67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Schleifen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1774BE7E-6807-860C-F291-84FCBF7F9F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40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952846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399" name="Rectangle 16390">
            <a:extLst>
              <a:ext uri="{FF2B5EF4-FFF2-40B4-BE49-F238E27FC236}">
                <a16:creationId xmlns:a16="http://schemas.microsoft.com/office/drawing/2014/main" id="{BA79A7CF-01AF-4178-9369-94E0C90EB0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957487A-096B-9115-F9E2-61012E8B1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67909" y="2023110"/>
            <a:ext cx="2469624" cy="284607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7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Iteration über Arrays</a:t>
            </a:r>
          </a:p>
        </p:txBody>
      </p:sp>
      <p:sp>
        <p:nvSpPr>
          <p:cNvPr id="16400" name="Rectangle 16392">
            <a:extLst>
              <a:ext uri="{FF2B5EF4-FFF2-40B4-BE49-F238E27FC236}">
                <a16:creationId xmlns:a16="http://schemas.microsoft.com/office/drawing/2014/main" id="{99413ED5-9ED4-4772-BCE4-2BCAE6B12E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433973" y="-827233"/>
            <a:ext cx="1715478" cy="858342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401" name="Rectangle 16394">
            <a:extLst>
              <a:ext uri="{FF2B5EF4-FFF2-40B4-BE49-F238E27FC236}">
                <a16:creationId xmlns:a16="http://schemas.microsoft.com/office/drawing/2014/main" id="{04357C93-F0CB-4A1C-8F77-4E9063789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2085" y="664308"/>
            <a:ext cx="8082632" cy="560034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402" name="Rectangle 16396">
            <a:extLst>
              <a:ext uri="{FF2B5EF4-FFF2-40B4-BE49-F238E27FC236}">
                <a16:creationId xmlns:a16="http://schemas.microsoft.com/office/drawing/2014/main" id="{90F533E9-6690-41A8-A372-4C6C622D02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950447" y="3392097"/>
            <a:ext cx="1719072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4F947F3-7B6E-1D5B-0833-8998795326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224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Schleifen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B590ADED-CC2F-A119-F3F2-D84967AFAA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599" y="6492240"/>
            <a:ext cx="3126933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41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1DA7AA0D-A2EA-E429-90A6-6A05DAF8D5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467" y="2580106"/>
            <a:ext cx="7377701" cy="1697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859131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417" name="Rectangle 17416">
            <a:extLst>
              <a:ext uri="{FF2B5EF4-FFF2-40B4-BE49-F238E27FC236}">
                <a16:creationId xmlns:a16="http://schemas.microsoft.com/office/drawing/2014/main" id="{FFB60E8C-7224-44A4-87A0-46A1711DD2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93CA8C3-8DD2-A8C3-7D4D-8CBFACBF31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5528" y="386930"/>
            <a:ext cx="10141799" cy="1300554"/>
          </a:xfrm>
        </p:spPr>
        <p:txBody>
          <a:bodyPr anchor="b">
            <a:normAutofit/>
          </a:bodyPr>
          <a:lstStyle/>
          <a:p>
            <a:r>
              <a:rPr lang="de-DE" sz="4800"/>
              <a:t>Iteration über Maps</a:t>
            </a:r>
          </a:p>
        </p:txBody>
      </p:sp>
      <p:sp>
        <p:nvSpPr>
          <p:cNvPr id="17419" name="Rectangle 17418">
            <a:extLst>
              <a:ext uri="{FF2B5EF4-FFF2-40B4-BE49-F238E27FC236}">
                <a16:creationId xmlns:a16="http://schemas.microsoft.com/office/drawing/2014/main" id="{5DA32751-37A2-45C0-BE94-63D375E270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-2" y="1998845"/>
            <a:ext cx="11454595" cy="78169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421" name="Rectangle 17420">
            <a:extLst>
              <a:ext uri="{FF2B5EF4-FFF2-40B4-BE49-F238E27FC236}">
                <a16:creationId xmlns:a16="http://schemas.microsoft.com/office/drawing/2014/main" id="{E659831F-0D9A-4C63-9EBB-8435B85A4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3079"/>
            <a:ext cx="11383362" cy="426799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410" name="Picture 2">
            <a:extLst>
              <a:ext uri="{FF2B5EF4-FFF2-40B4-BE49-F238E27FC236}">
                <a16:creationId xmlns:a16="http://schemas.microsoft.com/office/drawing/2014/main" id="{E5446284-9EAE-D932-88BD-6E49F3E616F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6" t="21553" r="-133" b="22457"/>
          <a:stretch/>
        </p:blipFill>
        <p:spPr bwMode="auto">
          <a:xfrm>
            <a:off x="318895" y="3121909"/>
            <a:ext cx="10816800" cy="1911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423" name="Rectangle 17422">
            <a:extLst>
              <a:ext uri="{FF2B5EF4-FFF2-40B4-BE49-F238E27FC236}">
                <a16:creationId xmlns:a16="http://schemas.microsoft.com/office/drawing/2014/main" id="{5A55FBCD-CD42-40F5-8A1B-3203F9CAEE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1228040" y="2313027"/>
            <a:ext cx="781700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AD722D1E-1424-863D-0265-A4857E67DD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224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de-DE" dirty="0"/>
              <a:t>Schleifen</a:t>
            </a:r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B7B35094-F606-84A6-134A-0C9082F5E1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224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de-DE" smtClean="0"/>
              <a:pPr>
                <a:spcAft>
                  <a:spcPts val="600"/>
                </a:spcAft>
              </a:pPr>
              <a:t>42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3929267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0C26B29-C88C-8E77-C7F0-BAE9EA0B60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solidFill>
                  <a:schemeClr val="accent1"/>
                </a:solidFill>
              </a:rPr>
              <a:t>Iteration über Zeichenfolgen</a:t>
            </a:r>
          </a:p>
        </p:txBody>
      </p:sp>
      <p:pic>
        <p:nvPicPr>
          <p:cNvPr id="18434" name="Picture 2">
            <a:extLst>
              <a:ext uri="{FF2B5EF4-FFF2-40B4-BE49-F238E27FC236}">
                <a16:creationId xmlns:a16="http://schemas.microsoft.com/office/drawing/2014/main" id="{B5703870-093D-8E5E-3B55-CF35E52976A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4" t="28868" b="23541"/>
          <a:stretch/>
        </p:blipFill>
        <p:spPr bwMode="auto">
          <a:xfrm>
            <a:off x="1094218" y="2779935"/>
            <a:ext cx="10003563" cy="2304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31A2CCB-A8BB-B6A0-6A70-4CCD5F3B35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Schleifen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6D2458C6-B9ED-E485-D440-388D1E3988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43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8279015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0E91F5CA-B392-444C-88E3-BF5BAAEBDE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459807F-B6FA-44D3-9A53-C55B6B5688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080681"/>
            <a:ext cx="12192000" cy="2777318"/>
          </a:xfrm>
          <a:prstGeom prst="rect">
            <a:avLst/>
          </a:pr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3679617-E5AB-ED53-8521-1F528519E8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55060" y="5279511"/>
            <a:ext cx="9681882" cy="739880"/>
          </a:xfrm>
        </p:spPr>
        <p:txBody>
          <a:bodyPr anchor="b">
            <a:normAutofit/>
          </a:bodyPr>
          <a:lstStyle/>
          <a:p>
            <a:r>
              <a:rPr lang="de-DE" sz="3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Live Übung: </a:t>
            </a:r>
            <a:r>
              <a:rPr lang="de-DE" sz="3600" dirty="0">
                <a:solidFill>
                  <a:schemeClr val="accent1"/>
                </a:solidFill>
              </a:rPr>
              <a:t>Schleifen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46CBFFCB-D0EE-C3A4-0F82-F5F21EB34F8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131" b="8164"/>
          <a:stretch/>
        </p:blipFill>
        <p:spPr>
          <a:xfrm>
            <a:off x="20" y="10"/>
            <a:ext cx="12191979" cy="5886523"/>
          </a:xfrm>
          <a:custGeom>
            <a:avLst/>
            <a:gdLst/>
            <a:ahLst/>
            <a:cxnLst/>
            <a:rect l="l" t="t" r="r" b="b"/>
            <a:pathLst>
              <a:path w="12191999" h="5886533">
                <a:moveTo>
                  <a:pt x="4721173" y="4907914"/>
                </a:moveTo>
                <a:lnTo>
                  <a:pt x="4722109" y="4908125"/>
                </a:lnTo>
                <a:cubicBezTo>
                  <a:pt x="4721143" y="4908767"/>
                  <a:pt x="4718263" y="4909373"/>
                  <a:pt x="4717199" y="4909396"/>
                </a:cubicBez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5751311"/>
                </a:lnTo>
                <a:lnTo>
                  <a:pt x="12140860" y="5770509"/>
                </a:lnTo>
                <a:cubicBezTo>
                  <a:pt x="12126656" y="5772723"/>
                  <a:pt x="12093589" y="5827925"/>
                  <a:pt x="12080161" y="5826358"/>
                </a:cubicBezTo>
                <a:cubicBezTo>
                  <a:pt x="11978188" y="5850511"/>
                  <a:pt x="11967361" y="5873564"/>
                  <a:pt x="11917885" y="5861578"/>
                </a:cubicBezTo>
                <a:cubicBezTo>
                  <a:pt x="11872779" y="5859863"/>
                  <a:pt x="11928861" y="5896778"/>
                  <a:pt x="11894610" y="5883738"/>
                </a:cubicBezTo>
                <a:cubicBezTo>
                  <a:pt x="11860359" y="5870698"/>
                  <a:pt x="11736091" y="5807232"/>
                  <a:pt x="11712379" y="5783337"/>
                </a:cubicBezTo>
                <a:cubicBezTo>
                  <a:pt x="11688667" y="5759442"/>
                  <a:pt x="11627912" y="5782933"/>
                  <a:pt x="11585366" y="5740371"/>
                </a:cubicBezTo>
                <a:lnTo>
                  <a:pt x="11516470" y="5663679"/>
                </a:lnTo>
                <a:cubicBezTo>
                  <a:pt x="11468274" y="5661847"/>
                  <a:pt x="11507335" y="5626593"/>
                  <a:pt x="11462692" y="5610127"/>
                </a:cubicBezTo>
                <a:cubicBezTo>
                  <a:pt x="11417567" y="5608500"/>
                  <a:pt x="11408021" y="5556613"/>
                  <a:pt x="11369712" y="5548654"/>
                </a:cubicBezTo>
                <a:cubicBezTo>
                  <a:pt x="11354317" y="5554704"/>
                  <a:pt x="11288328" y="5499810"/>
                  <a:pt x="11273969" y="5488986"/>
                </a:cubicBezTo>
                <a:cubicBezTo>
                  <a:pt x="11231913" y="5490378"/>
                  <a:pt x="11221973" y="5480544"/>
                  <a:pt x="11195084" y="5467967"/>
                </a:cubicBezTo>
                <a:cubicBezTo>
                  <a:pt x="11164086" y="5497749"/>
                  <a:pt x="11171649" y="5471790"/>
                  <a:pt x="11143408" y="5468614"/>
                </a:cubicBezTo>
                <a:cubicBezTo>
                  <a:pt x="11125906" y="5464975"/>
                  <a:pt x="11102603" y="5460835"/>
                  <a:pt x="11085935" y="5459365"/>
                </a:cubicBezTo>
                <a:cubicBezTo>
                  <a:pt x="11057493" y="5459661"/>
                  <a:pt x="11029906" y="5441496"/>
                  <a:pt x="11030953" y="5456484"/>
                </a:cubicBezTo>
                <a:cubicBezTo>
                  <a:pt x="11007784" y="5459001"/>
                  <a:pt x="10982005" y="5463178"/>
                  <a:pt x="10951060" y="5461240"/>
                </a:cubicBezTo>
                <a:cubicBezTo>
                  <a:pt x="10885365" y="5424406"/>
                  <a:pt x="10915288" y="5460968"/>
                  <a:pt x="10857721" y="5448157"/>
                </a:cubicBezTo>
                <a:cubicBezTo>
                  <a:pt x="10806646" y="5435790"/>
                  <a:pt x="10707075" y="5402712"/>
                  <a:pt x="10644616" y="5387039"/>
                </a:cubicBezTo>
                <a:cubicBezTo>
                  <a:pt x="10616446" y="5382224"/>
                  <a:pt x="10558603" y="5371613"/>
                  <a:pt x="10519277" y="5366793"/>
                </a:cubicBezTo>
                <a:cubicBezTo>
                  <a:pt x="10495461" y="5368312"/>
                  <a:pt x="10473830" y="5354868"/>
                  <a:pt x="10445981" y="5364735"/>
                </a:cubicBezTo>
                <a:cubicBezTo>
                  <a:pt x="10436536" y="5368773"/>
                  <a:pt x="10409281" y="5367966"/>
                  <a:pt x="10383865" y="5360888"/>
                </a:cubicBezTo>
                <a:cubicBezTo>
                  <a:pt x="10374827" y="5369095"/>
                  <a:pt x="10347864" y="5360432"/>
                  <a:pt x="10336852" y="5360277"/>
                </a:cubicBezTo>
                <a:cubicBezTo>
                  <a:pt x="10323586" y="5366987"/>
                  <a:pt x="10274741" y="5357921"/>
                  <a:pt x="10261098" y="5350526"/>
                </a:cubicBezTo>
                <a:lnTo>
                  <a:pt x="10126497" y="5339011"/>
                </a:lnTo>
                <a:lnTo>
                  <a:pt x="10082166" y="5336916"/>
                </a:lnTo>
                <a:cubicBezTo>
                  <a:pt x="10074567" y="5338985"/>
                  <a:pt x="10046860" y="5337657"/>
                  <a:pt x="10039237" y="5338580"/>
                </a:cubicBezTo>
                <a:cubicBezTo>
                  <a:pt x="9998458" y="5328479"/>
                  <a:pt x="9984394" y="5327989"/>
                  <a:pt x="9960016" y="5323065"/>
                </a:cubicBezTo>
                <a:cubicBezTo>
                  <a:pt x="9918980" y="5322923"/>
                  <a:pt x="9888741" y="5326122"/>
                  <a:pt x="9847789" y="5316297"/>
                </a:cubicBezTo>
                <a:lnTo>
                  <a:pt x="9728306" y="5296090"/>
                </a:lnTo>
                <a:cubicBezTo>
                  <a:pt x="9675056" y="5305676"/>
                  <a:pt x="9602035" y="5297282"/>
                  <a:pt x="9584504" y="5284670"/>
                </a:cubicBezTo>
                <a:cubicBezTo>
                  <a:pt x="9518952" y="5270394"/>
                  <a:pt x="9415429" y="5244268"/>
                  <a:pt x="9343049" y="5238968"/>
                </a:cubicBezTo>
                <a:lnTo>
                  <a:pt x="9231367" y="5187063"/>
                </a:lnTo>
                <a:lnTo>
                  <a:pt x="9194807" y="5176984"/>
                </a:lnTo>
                <a:lnTo>
                  <a:pt x="9189243" y="5167745"/>
                </a:lnTo>
                <a:lnTo>
                  <a:pt x="9151229" y="5156543"/>
                </a:lnTo>
                <a:lnTo>
                  <a:pt x="9150207" y="5157608"/>
                </a:lnTo>
                <a:cubicBezTo>
                  <a:pt x="9147045" y="5159739"/>
                  <a:pt x="9143081" y="5160831"/>
                  <a:pt x="9137315" y="5159777"/>
                </a:cubicBezTo>
                <a:cubicBezTo>
                  <a:pt x="9138862" y="5179261"/>
                  <a:pt x="9130952" y="5165972"/>
                  <a:pt x="9113809" y="5161143"/>
                </a:cubicBezTo>
                <a:cubicBezTo>
                  <a:pt x="9112388" y="5190326"/>
                  <a:pt x="9068114" y="5155892"/>
                  <a:pt x="9053450" y="5169457"/>
                </a:cubicBezTo>
                <a:lnTo>
                  <a:pt x="9005483" y="5166172"/>
                </a:lnTo>
                <a:lnTo>
                  <a:pt x="9005198" y="5166412"/>
                </a:lnTo>
                <a:cubicBezTo>
                  <a:pt x="9003143" y="5166632"/>
                  <a:pt x="9000324" y="5166304"/>
                  <a:pt x="8996229" y="5165201"/>
                </a:cubicBezTo>
                <a:lnTo>
                  <a:pt x="8990391" y="5163140"/>
                </a:lnTo>
                <a:lnTo>
                  <a:pt x="8974334" y="5159914"/>
                </a:lnTo>
                <a:lnTo>
                  <a:pt x="8968008" y="5160614"/>
                </a:lnTo>
                <a:lnTo>
                  <a:pt x="8963045" y="5162839"/>
                </a:lnTo>
                <a:cubicBezTo>
                  <a:pt x="8954690" y="5154888"/>
                  <a:pt x="8955517" y="5145940"/>
                  <a:pt x="8928985" y="5166027"/>
                </a:cubicBezTo>
                <a:cubicBezTo>
                  <a:pt x="8898031" y="5165007"/>
                  <a:pt x="8789300" y="5150352"/>
                  <a:pt x="8752441" y="5146795"/>
                </a:cubicBezTo>
                <a:cubicBezTo>
                  <a:pt x="8719819" y="5136075"/>
                  <a:pt x="8748194" y="5149736"/>
                  <a:pt x="8707844" y="5144694"/>
                </a:cubicBezTo>
                <a:cubicBezTo>
                  <a:pt x="8671606" y="5125159"/>
                  <a:pt x="8639142" y="5141599"/>
                  <a:pt x="8596068" y="5136122"/>
                </a:cubicBezTo>
                <a:lnTo>
                  <a:pt x="8525227" y="5150964"/>
                </a:lnTo>
                <a:lnTo>
                  <a:pt x="8510980" y="5145049"/>
                </a:lnTo>
                <a:lnTo>
                  <a:pt x="8506164" y="5142048"/>
                </a:lnTo>
                <a:cubicBezTo>
                  <a:pt x="8502646" y="5140271"/>
                  <a:pt x="8500045" y="5139460"/>
                  <a:pt x="8497965" y="5139310"/>
                </a:cubicBezTo>
                <a:lnTo>
                  <a:pt x="8497591" y="5139489"/>
                </a:lnTo>
                <a:lnTo>
                  <a:pt x="8490246" y="5136439"/>
                </a:lnTo>
                <a:lnTo>
                  <a:pt x="8367179" y="5122397"/>
                </a:lnTo>
                <a:cubicBezTo>
                  <a:pt x="8362021" y="5120372"/>
                  <a:pt x="8357730" y="5120720"/>
                  <a:pt x="8353796" y="5122203"/>
                </a:cubicBezTo>
                <a:lnTo>
                  <a:pt x="8352369" y="5123043"/>
                </a:lnTo>
                <a:lnTo>
                  <a:pt x="8320101" y="5105625"/>
                </a:lnTo>
                <a:lnTo>
                  <a:pt x="8314429" y="5105299"/>
                </a:lnTo>
                <a:lnTo>
                  <a:pt x="8295170" y="5091404"/>
                </a:lnTo>
                <a:lnTo>
                  <a:pt x="8284273" y="5085581"/>
                </a:lnTo>
                <a:lnTo>
                  <a:pt x="8283146" y="5081138"/>
                </a:lnTo>
                <a:cubicBezTo>
                  <a:pt x="8280842" y="5077893"/>
                  <a:pt x="8276148" y="5075245"/>
                  <a:pt x="8266072" y="5073963"/>
                </a:cubicBezTo>
                <a:lnTo>
                  <a:pt x="8263373" y="5074193"/>
                </a:lnTo>
                <a:lnTo>
                  <a:pt x="8252030" y="5064350"/>
                </a:lnTo>
                <a:cubicBezTo>
                  <a:pt x="8248856" y="5060500"/>
                  <a:pt x="8246644" y="5056218"/>
                  <a:pt x="8245831" y="5051358"/>
                </a:cubicBezTo>
                <a:cubicBezTo>
                  <a:pt x="8181824" y="5054265"/>
                  <a:pt x="8147127" y="5020143"/>
                  <a:pt x="8090268" y="5005197"/>
                </a:cubicBezTo>
                <a:cubicBezTo>
                  <a:pt x="8025464" y="4982055"/>
                  <a:pt x="7967067" y="4960819"/>
                  <a:pt x="7905404" y="4963224"/>
                </a:cubicBezTo>
                <a:cubicBezTo>
                  <a:pt x="7835116" y="4948312"/>
                  <a:pt x="7780962" y="4946081"/>
                  <a:pt x="7718741" y="4937509"/>
                </a:cubicBezTo>
                <a:lnTo>
                  <a:pt x="7614343" y="4940980"/>
                </a:lnTo>
                <a:lnTo>
                  <a:pt x="7527539" y="4935152"/>
                </a:lnTo>
                <a:lnTo>
                  <a:pt x="7519567" y="4932599"/>
                </a:lnTo>
                <a:cubicBezTo>
                  <a:pt x="7513989" y="4931260"/>
                  <a:pt x="7510169" y="4930910"/>
                  <a:pt x="7507408" y="4931264"/>
                </a:cubicBezTo>
                <a:lnTo>
                  <a:pt x="7507036" y="4931591"/>
                </a:lnTo>
                <a:lnTo>
                  <a:pt x="7495791" y="4929639"/>
                </a:lnTo>
                <a:cubicBezTo>
                  <a:pt x="7476982" y="4925521"/>
                  <a:pt x="7422524" y="4942937"/>
                  <a:pt x="7405387" y="4937744"/>
                </a:cubicBezTo>
                <a:cubicBezTo>
                  <a:pt x="7374785" y="4940694"/>
                  <a:pt x="7333986" y="4941799"/>
                  <a:pt x="7312176" y="4947339"/>
                </a:cubicBezTo>
                <a:lnTo>
                  <a:pt x="7310849" y="4948781"/>
                </a:lnTo>
                <a:lnTo>
                  <a:pt x="7218556" y="4923532"/>
                </a:lnTo>
                <a:lnTo>
                  <a:pt x="7201098" y="4918982"/>
                </a:lnTo>
                <a:lnTo>
                  <a:pt x="7197000" y="4913624"/>
                </a:lnTo>
                <a:cubicBezTo>
                  <a:pt x="7192108" y="4910101"/>
                  <a:pt x="7184502" y="4907962"/>
                  <a:pt x="7170804" y="4908976"/>
                </a:cubicBezTo>
                <a:lnTo>
                  <a:pt x="7096984" y="4896748"/>
                </a:lnTo>
                <a:cubicBezTo>
                  <a:pt x="7061144" y="4895770"/>
                  <a:pt x="7050185" y="4894793"/>
                  <a:pt x="7018492" y="4897122"/>
                </a:cubicBezTo>
                <a:cubicBezTo>
                  <a:pt x="6937524" y="4886184"/>
                  <a:pt x="6943641" y="4862018"/>
                  <a:pt x="6904142" y="4867616"/>
                </a:cubicBezTo>
                <a:cubicBezTo>
                  <a:pt x="6871918" y="4872824"/>
                  <a:pt x="6787985" y="4853750"/>
                  <a:pt x="6708218" y="4839661"/>
                </a:cubicBezTo>
                <a:cubicBezTo>
                  <a:pt x="6649102" y="4830206"/>
                  <a:pt x="6628102" y="4816105"/>
                  <a:pt x="6549451" y="4810885"/>
                </a:cubicBezTo>
                <a:cubicBezTo>
                  <a:pt x="6472150" y="4766795"/>
                  <a:pt x="6409692" y="4790518"/>
                  <a:pt x="6317556" y="4764085"/>
                </a:cubicBezTo>
                <a:cubicBezTo>
                  <a:pt x="6297547" y="4748563"/>
                  <a:pt x="6209288" y="4765756"/>
                  <a:pt x="6168670" y="4761998"/>
                </a:cubicBezTo>
                <a:cubicBezTo>
                  <a:pt x="6128052" y="4758240"/>
                  <a:pt x="6090536" y="4744692"/>
                  <a:pt x="6073844" y="4741536"/>
                </a:cubicBezTo>
                <a:lnTo>
                  <a:pt x="6068526" y="4743073"/>
                </a:lnTo>
                <a:lnTo>
                  <a:pt x="6048634" y="4742390"/>
                </a:lnTo>
                <a:lnTo>
                  <a:pt x="6041279" y="4750739"/>
                </a:lnTo>
                <a:lnTo>
                  <a:pt x="6010088" y="4755832"/>
                </a:lnTo>
                <a:cubicBezTo>
                  <a:pt x="5998677" y="4756419"/>
                  <a:pt x="5970124" y="4755506"/>
                  <a:pt x="5957373" y="4752188"/>
                </a:cubicBezTo>
                <a:lnTo>
                  <a:pt x="5758915" y="4736496"/>
                </a:lnTo>
                <a:lnTo>
                  <a:pt x="5626957" y="4735473"/>
                </a:lnTo>
                <a:lnTo>
                  <a:pt x="5470902" y="4749493"/>
                </a:lnTo>
                <a:cubicBezTo>
                  <a:pt x="5478131" y="4762521"/>
                  <a:pt x="5439006" y="4748455"/>
                  <a:pt x="5432757" y="4760746"/>
                </a:cubicBezTo>
                <a:cubicBezTo>
                  <a:pt x="5429365" y="4770778"/>
                  <a:pt x="5391824" y="4775462"/>
                  <a:pt x="5381664" y="4778448"/>
                </a:cubicBezTo>
                <a:lnTo>
                  <a:pt x="5261760" y="4798865"/>
                </a:lnTo>
                <a:cubicBezTo>
                  <a:pt x="5251595" y="4799049"/>
                  <a:pt x="5230547" y="4807359"/>
                  <a:pt x="5222959" y="4809989"/>
                </a:cubicBezTo>
                <a:lnTo>
                  <a:pt x="5174657" y="4812979"/>
                </a:lnTo>
                <a:lnTo>
                  <a:pt x="5156551" y="4820202"/>
                </a:lnTo>
                <a:lnTo>
                  <a:pt x="5142595" y="4823602"/>
                </a:lnTo>
                <a:lnTo>
                  <a:pt x="5139593" y="4825703"/>
                </a:lnTo>
                <a:cubicBezTo>
                  <a:pt x="5133873" y="4829743"/>
                  <a:pt x="5128076" y="4833554"/>
                  <a:pt x="5121656" y="4836556"/>
                </a:cubicBezTo>
                <a:cubicBezTo>
                  <a:pt x="5108317" y="4807937"/>
                  <a:pt x="5064853" y="4857373"/>
                  <a:pt x="5065787" y="4829985"/>
                </a:cubicBezTo>
                <a:cubicBezTo>
                  <a:pt x="5028193" y="4841501"/>
                  <a:pt x="5038944" y="4812412"/>
                  <a:pt x="5011510" y="4846366"/>
                </a:cubicBezTo>
                <a:cubicBezTo>
                  <a:pt x="4937023" y="4845983"/>
                  <a:pt x="4916353" y="4832976"/>
                  <a:pt x="4840437" y="4870383"/>
                </a:cubicBezTo>
                <a:cubicBezTo>
                  <a:pt x="4806739" y="4887025"/>
                  <a:pt x="4784106" y="4898171"/>
                  <a:pt x="4762444" y="4898151"/>
                </a:cubicBezTo>
                <a:cubicBezTo>
                  <a:pt x="4741323" y="4902652"/>
                  <a:pt x="4729481" y="4905474"/>
                  <a:pt x="4723182" y="4907166"/>
                </a:cubicBezTo>
                <a:lnTo>
                  <a:pt x="4721173" y="4907914"/>
                </a:lnTo>
                <a:lnTo>
                  <a:pt x="4715524" y="4906639"/>
                </a:lnTo>
                <a:cubicBezTo>
                  <a:pt x="4680148" y="4913595"/>
                  <a:pt x="4524744" y="4914403"/>
                  <a:pt x="4515810" y="4916541"/>
                </a:cubicBezTo>
                <a:cubicBezTo>
                  <a:pt x="4457819" y="4929653"/>
                  <a:pt x="4462659" y="4930394"/>
                  <a:pt x="4428539" y="4927192"/>
                </a:cubicBezTo>
                <a:cubicBezTo>
                  <a:pt x="4423303" y="4923821"/>
                  <a:pt x="4368974" y="4930115"/>
                  <a:pt x="4362872" y="4928538"/>
                </a:cubicBezTo>
                <a:lnTo>
                  <a:pt x="4316962" y="4921923"/>
                </a:lnTo>
                <a:lnTo>
                  <a:pt x="4315106" y="4923264"/>
                </a:lnTo>
                <a:cubicBezTo>
                  <a:pt x="4306123" y="4926635"/>
                  <a:pt x="4299993" y="4926634"/>
                  <a:pt x="4295140" y="4925143"/>
                </a:cubicBezTo>
                <a:lnTo>
                  <a:pt x="4290059" y="4922226"/>
                </a:lnTo>
                <a:lnTo>
                  <a:pt x="4276138" y="4922472"/>
                </a:lnTo>
                <a:lnTo>
                  <a:pt x="4248113" y="4920148"/>
                </a:lnTo>
                <a:lnTo>
                  <a:pt x="4202046" y="4922943"/>
                </a:lnTo>
                <a:cubicBezTo>
                  <a:pt x="4201945" y="4923363"/>
                  <a:pt x="4201842" y="4923782"/>
                  <a:pt x="4201741" y="4924202"/>
                </a:cubicBezTo>
                <a:cubicBezTo>
                  <a:pt x="4200116" y="4927039"/>
                  <a:pt x="4197140" y="4929158"/>
                  <a:pt x="4191245" y="4929836"/>
                </a:cubicBezTo>
                <a:cubicBezTo>
                  <a:pt x="4204212" y="4947125"/>
                  <a:pt x="4161274" y="4945230"/>
                  <a:pt x="4142742" y="4945701"/>
                </a:cubicBezTo>
                <a:cubicBezTo>
                  <a:pt x="4124717" y="4952767"/>
                  <a:pt x="4099099" y="4966347"/>
                  <a:pt x="4083094" y="4972234"/>
                </a:cubicBezTo>
                <a:lnTo>
                  <a:pt x="4074543" y="4973069"/>
                </a:lnTo>
                <a:cubicBezTo>
                  <a:pt x="4074504" y="4973170"/>
                  <a:pt x="4074463" y="4973269"/>
                  <a:pt x="4074424" y="4973368"/>
                </a:cubicBezTo>
                <a:cubicBezTo>
                  <a:pt x="4072678" y="4974152"/>
                  <a:pt x="4069906" y="4974653"/>
                  <a:pt x="4065507" y="4974812"/>
                </a:cubicBezTo>
                <a:lnTo>
                  <a:pt x="4058951" y="4974594"/>
                </a:lnTo>
                <a:lnTo>
                  <a:pt x="4042361" y="4976215"/>
                </a:lnTo>
                <a:lnTo>
                  <a:pt x="4036993" y="4978649"/>
                </a:lnTo>
                <a:lnTo>
                  <a:pt x="4035360" y="4982316"/>
                </a:lnTo>
                <a:lnTo>
                  <a:pt x="4033775" y="4982081"/>
                </a:lnTo>
                <a:cubicBezTo>
                  <a:pt x="4021424" y="4977217"/>
                  <a:pt x="4016874" y="4968841"/>
                  <a:pt x="4004535" y="4994649"/>
                </a:cubicBezTo>
                <a:cubicBezTo>
                  <a:pt x="3976667" y="4987584"/>
                  <a:pt x="3972977" y="5002913"/>
                  <a:pt x="3936843" y="5012106"/>
                </a:cubicBezTo>
                <a:cubicBezTo>
                  <a:pt x="3920506" y="5004382"/>
                  <a:pt x="3908535" y="5009071"/>
                  <a:pt x="3897272" y="5017761"/>
                </a:cubicBezTo>
                <a:cubicBezTo>
                  <a:pt x="3861092" y="5017265"/>
                  <a:pt x="3829628" y="5031135"/>
                  <a:pt x="3789757" y="5037999"/>
                </a:cubicBezTo>
                <a:cubicBezTo>
                  <a:pt x="3741007" y="5052705"/>
                  <a:pt x="3725129" y="5054682"/>
                  <a:pt x="3682510" y="5061922"/>
                </a:cubicBezTo>
                <a:lnTo>
                  <a:pt x="3610032" y="5094193"/>
                </a:lnTo>
                <a:lnTo>
                  <a:pt x="3603852" y="5092831"/>
                </a:lnTo>
                <a:cubicBezTo>
                  <a:pt x="3599580" y="5092212"/>
                  <a:pt x="3596726" y="5092212"/>
                  <a:pt x="3594733" y="5092667"/>
                </a:cubicBezTo>
                <a:lnTo>
                  <a:pt x="3594498" y="5092936"/>
                </a:lnTo>
                <a:lnTo>
                  <a:pt x="3585975" y="5092246"/>
                </a:lnTo>
                <a:cubicBezTo>
                  <a:pt x="3571623" y="5090455"/>
                  <a:pt x="3549389" y="5104654"/>
                  <a:pt x="3536132" y="5101945"/>
                </a:cubicBezTo>
                <a:cubicBezTo>
                  <a:pt x="3513940" y="5106241"/>
                  <a:pt x="3488622" y="5099976"/>
                  <a:pt x="3473220" y="5105606"/>
                </a:cubicBezTo>
                <a:lnTo>
                  <a:pt x="3400725" y="5117654"/>
                </a:lnTo>
                <a:lnTo>
                  <a:pt x="3375935" y="5106247"/>
                </a:lnTo>
                <a:lnTo>
                  <a:pt x="3348219" y="5109860"/>
                </a:lnTo>
                <a:cubicBezTo>
                  <a:pt x="3337206" y="5110533"/>
                  <a:pt x="3327054" y="5111295"/>
                  <a:pt x="3319639" y="5114795"/>
                </a:cubicBezTo>
                <a:lnTo>
                  <a:pt x="3248529" y="5133347"/>
                </a:lnTo>
                <a:lnTo>
                  <a:pt x="3210308" y="5119794"/>
                </a:lnTo>
                <a:cubicBezTo>
                  <a:pt x="3206088" y="5117870"/>
                  <a:pt x="3200152" y="5117326"/>
                  <a:pt x="3190375" y="5119915"/>
                </a:cubicBezTo>
                <a:lnTo>
                  <a:pt x="3188145" y="5121096"/>
                </a:lnTo>
                <a:cubicBezTo>
                  <a:pt x="3182625" y="5119116"/>
                  <a:pt x="3141856" y="5121682"/>
                  <a:pt x="3108596" y="5122416"/>
                </a:cubicBezTo>
                <a:cubicBezTo>
                  <a:pt x="3055968" y="5124842"/>
                  <a:pt x="3048940" y="5117475"/>
                  <a:pt x="2988584" y="5125502"/>
                </a:cubicBezTo>
                <a:cubicBezTo>
                  <a:pt x="2928853" y="5129690"/>
                  <a:pt x="2917951" y="5124649"/>
                  <a:pt x="2876540" y="5133019"/>
                </a:cubicBezTo>
                <a:lnTo>
                  <a:pt x="2626864" y="5133771"/>
                </a:lnTo>
                <a:cubicBezTo>
                  <a:pt x="2562348" y="5111858"/>
                  <a:pt x="2563422" y="5142456"/>
                  <a:pt x="2491422" y="5135486"/>
                </a:cubicBezTo>
                <a:cubicBezTo>
                  <a:pt x="2433091" y="5200962"/>
                  <a:pt x="2455709" y="5160483"/>
                  <a:pt x="2415617" y="5168715"/>
                </a:cubicBezTo>
                <a:lnTo>
                  <a:pt x="2290098" y="5166151"/>
                </a:lnTo>
                <a:cubicBezTo>
                  <a:pt x="2257057" y="5152522"/>
                  <a:pt x="2202458" y="5187690"/>
                  <a:pt x="2161714" y="5169302"/>
                </a:cubicBezTo>
                <a:cubicBezTo>
                  <a:pt x="2122714" y="5172302"/>
                  <a:pt x="2080450" y="5180350"/>
                  <a:pt x="2056089" y="5184144"/>
                </a:cubicBezTo>
                <a:cubicBezTo>
                  <a:pt x="2019828" y="5191108"/>
                  <a:pt x="1978839" y="5203797"/>
                  <a:pt x="1944153" y="5211084"/>
                </a:cubicBezTo>
                <a:cubicBezTo>
                  <a:pt x="1925867" y="5199079"/>
                  <a:pt x="1896027" y="5224183"/>
                  <a:pt x="1847968" y="5227868"/>
                </a:cubicBezTo>
                <a:cubicBezTo>
                  <a:pt x="1827977" y="5213971"/>
                  <a:pt x="1815570" y="5230544"/>
                  <a:pt x="1777083" y="5212267"/>
                </a:cubicBezTo>
                <a:cubicBezTo>
                  <a:pt x="1775439" y="5214216"/>
                  <a:pt x="1773397" y="5216035"/>
                  <a:pt x="1771025" y="5217668"/>
                </a:cubicBezTo>
                <a:cubicBezTo>
                  <a:pt x="1757251" y="5227146"/>
                  <a:pt x="1735528" y="5228402"/>
                  <a:pt x="1722509" y="5220470"/>
                </a:cubicBezTo>
                <a:cubicBezTo>
                  <a:pt x="1691779" y="5208440"/>
                  <a:pt x="1662321" y="5203305"/>
                  <a:pt x="1633941" y="5200774"/>
                </a:cubicBezTo>
                <a:lnTo>
                  <a:pt x="1586145" y="5210184"/>
                </a:lnTo>
                <a:cubicBezTo>
                  <a:pt x="1567948" y="5215416"/>
                  <a:pt x="1545900" y="5226363"/>
                  <a:pt x="1524748" y="5232173"/>
                </a:cubicBezTo>
                <a:cubicBezTo>
                  <a:pt x="1502586" y="5235395"/>
                  <a:pt x="1478013" y="5230993"/>
                  <a:pt x="1459242" y="5245044"/>
                </a:cubicBezTo>
                <a:cubicBezTo>
                  <a:pt x="1421474" y="5260197"/>
                  <a:pt x="1374524" y="5244220"/>
                  <a:pt x="1349457" y="5280705"/>
                </a:cubicBezTo>
                <a:cubicBezTo>
                  <a:pt x="1273276" y="5302389"/>
                  <a:pt x="1121512" y="5336260"/>
                  <a:pt x="1009212" y="5361227"/>
                </a:cubicBezTo>
                <a:cubicBezTo>
                  <a:pt x="939016" y="5373529"/>
                  <a:pt x="866895" y="5370149"/>
                  <a:pt x="808572" y="5377024"/>
                </a:cubicBezTo>
                <a:cubicBezTo>
                  <a:pt x="802823" y="5374184"/>
                  <a:pt x="726016" y="5397963"/>
                  <a:pt x="719549" y="5396991"/>
                </a:cubicBezTo>
                <a:lnTo>
                  <a:pt x="698795" y="5397657"/>
                </a:lnTo>
                <a:cubicBezTo>
                  <a:pt x="689833" y="5401894"/>
                  <a:pt x="683492" y="5402495"/>
                  <a:pt x="678327" y="5401487"/>
                </a:cubicBezTo>
                <a:lnTo>
                  <a:pt x="672784" y="5399085"/>
                </a:lnTo>
                <a:lnTo>
                  <a:pt x="658406" y="5400696"/>
                </a:lnTo>
                <a:lnTo>
                  <a:pt x="629185" y="5401132"/>
                </a:lnTo>
                <a:lnTo>
                  <a:pt x="624558" y="5403782"/>
                </a:lnTo>
                <a:lnTo>
                  <a:pt x="581798" y="5408438"/>
                </a:lnTo>
                <a:cubicBezTo>
                  <a:pt x="581736" y="5408865"/>
                  <a:pt x="581671" y="5409294"/>
                  <a:pt x="581608" y="5409722"/>
                </a:cubicBezTo>
                <a:cubicBezTo>
                  <a:pt x="580204" y="5412704"/>
                  <a:pt x="577331" y="5415106"/>
                  <a:pt x="571299" y="5416358"/>
                </a:cubicBezTo>
                <a:cubicBezTo>
                  <a:pt x="551623" y="5426267"/>
                  <a:pt x="484499" y="5459654"/>
                  <a:pt x="463549" y="5469173"/>
                </a:cubicBezTo>
                <a:cubicBezTo>
                  <a:pt x="453136" y="5470720"/>
                  <a:pt x="449731" y="5472678"/>
                  <a:pt x="445606" y="5473465"/>
                </a:cubicBezTo>
                <a:lnTo>
                  <a:pt x="438799" y="5473893"/>
                </a:lnTo>
                <a:cubicBezTo>
                  <a:pt x="417222" y="5482183"/>
                  <a:pt x="343312" y="5513407"/>
                  <a:pt x="316138" y="5523213"/>
                </a:cubicBezTo>
                <a:cubicBezTo>
                  <a:pt x="298481" y="5517132"/>
                  <a:pt x="286556" y="5522972"/>
                  <a:pt x="275748" y="5532726"/>
                </a:cubicBezTo>
                <a:cubicBezTo>
                  <a:pt x="238274" y="5535784"/>
                  <a:pt x="207076" y="5552679"/>
                  <a:pt x="166496" y="5563424"/>
                </a:cubicBezTo>
                <a:lnTo>
                  <a:pt x="0" y="5629888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02640943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ACA2EA0-FFD3-42EC-9406-B595015ED9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5288BCE-665C-472A-8C43-664BCFA31E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8762" y="1247775"/>
            <a:ext cx="9144000" cy="3007447"/>
          </a:xfrm>
          <a:prstGeom prst="rect">
            <a:avLst/>
          </a:prstGeom>
          <a:solidFill>
            <a:schemeClr val="bg1"/>
          </a:solidFill>
          <a:ln w="12700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7D755F5-5867-408D-43D4-3AEBA657672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04988" y="1442172"/>
            <a:ext cx="8582025" cy="2177328"/>
          </a:xfrm>
        </p:spPr>
        <p:txBody>
          <a:bodyPr anchor="ctr">
            <a:normAutofit/>
          </a:bodyPr>
          <a:lstStyle/>
          <a:p>
            <a:r>
              <a:rPr lang="de-DE" sz="6600" dirty="0"/>
              <a:t>Bedingungen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46C57131-53A7-4C1A-BEA8-25F06A06AD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87872" y="3912322"/>
            <a:ext cx="7225780" cy="6858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C716EC56-9F98-2AF0-CF7F-6598A4CC08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66988" y="3962400"/>
            <a:ext cx="7058025" cy="581025"/>
          </a:xfrm>
        </p:spPr>
        <p:txBody>
          <a:bodyPr anchor="ctr">
            <a:normAutofit/>
          </a:bodyPr>
          <a:lstStyle/>
          <a:p>
            <a:r>
              <a:rPr lang="de-DE" sz="2800" dirty="0">
                <a:solidFill>
                  <a:srgbClr val="FFFFFF"/>
                </a:solidFill>
              </a:rPr>
              <a:t>Groovy-Truth und Operatoren</a:t>
            </a:r>
          </a:p>
        </p:txBody>
      </p:sp>
    </p:spTree>
    <p:extLst>
      <p:ext uri="{BB962C8B-B14F-4D97-AF65-F5344CB8AC3E}">
        <p14:creationId xmlns:p14="http://schemas.microsoft.com/office/powerpoint/2010/main" val="2626613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A7E7308-1D24-874C-F835-5072FE6341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Bedingungen: </a:t>
            </a:r>
            <a:r>
              <a:rPr lang="de-DE" dirty="0">
                <a:solidFill>
                  <a:schemeClr val="accent1"/>
                </a:solidFill>
              </a:rPr>
              <a:t>If/else</a:t>
            </a:r>
          </a:p>
        </p:txBody>
      </p:sp>
      <p:pic>
        <p:nvPicPr>
          <p:cNvPr id="19458" name="Picture 2">
            <a:extLst>
              <a:ext uri="{FF2B5EF4-FFF2-40B4-BE49-F238E27FC236}">
                <a16:creationId xmlns:a16="http://schemas.microsoft.com/office/drawing/2014/main" id="{B3D6D4D0-946F-E3D4-72E7-81DED0D0D3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4062" y="1690688"/>
            <a:ext cx="8143875" cy="434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D1F3D15D-19D0-856C-BE69-06988C0678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Bedingungen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16003238-FCF0-C0E7-C986-52DF147C9C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46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2513186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494" name="Rectangle 20493">
            <a:extLst>
              <a:ext uri="{FF2B5EF4-FFF2-40B4-BE49-F238E27FC236}">
                <a16:creationId xmlns:a16="http://schemas.microsoft.com/office/drawing/2014/main" id="{B9D7E975-9161-4F2D-AC53-69E1912F6B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504" name="Right Triangle 20495">
            <a:extLst>
              <a:ext uri="{FF2B5EF4-FFF2-40B4-BE49-F238E27FC236}">
                <a16:creationId xmlns:a16="http://schemas.microsoft.com/office/drawing/2014/main" id="{827DC2C4-B485-428A-BF4A-472D2967F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505" name="Rectangle 20497">
            <a:extLst>
              <a:ext uri="{FF2B5EF4-FFF2-40B4-BE49-F238E27FC236}">
                <a16:creationId xmlns:a16="http://schemas.microsoft.com/office/drawing/2014/main" id="{463E6235-1649-4B47-9862-4026FC473B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34653" y="623275"/>
            <a:ext cx="401217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61F5AAC-AE9F-D9E5-5598-7185D51766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52497" y="1056640"/>
            <a:ext cx="3197660" cy="3125746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Switch - Case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DE046A44-3E9D-9C81-1F2A-D37BDAC891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574030" y="6478145"/>
            <a:ext cx="1043940" cy="365760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>
              <a:spcAft>
                <a:spcPts val="600"/>
              </a:spcAft>
            </a:pPr>
            <a:r>
              <a:rPr lang="en-US" sz="115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Bedingungen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BCB28EBE-39CB-D058-8F9C-EAB1C32C95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76925" y="6130694"/>
            <a:ext cx="491635" cy="106066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2C6B1073-C6D8-4AEF-AB76-194B29F8A889}" type="slidenum">
              <a:rPr lang="en-US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lnSpc>
                  <a:spcPct val="90000"/>
                </a:lnSpc>
                <a:spcAft>
                  <a:spcPts val="600"/>
                </a:spcAft>
              </a:pPr>
              <a:t>47</a:t>
            </a:fld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DBEA4120-9AE2-3400-E752-C9F047DD8E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409" y="449285"/>
            <a:ext cx="5095865" cy="59594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5936107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511" name="Rectangle 21510">
            <a:extLst>
              <a:ext uri="{FF2B5EF4-FFF2-40B4-BE49-F238E27FC236}">
                <a16:creationId xmlns:a16="http://schemas.microsoft.com/office/drawing/2014/main" id="{2EB492CD-616E-47F8-933B-5E2D952A05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1513" name="Arc 21512">
            <a:extLst>
              <a:ext uri="{FF2B5EF4-FFF2-40B4-BE49-F238E27FC236}">
                <a16:creationId xmlns:a16="http://schemas.microsoft.com/office/drawing/2014/main" id="{59383CF9-23B5-4335-9B21-1791C4CF1C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3967198" flipH="1">
            <a:off x="8631348" y="490493"/>
            <a:ext cx="2987899" cy="2987899"/>
          </a:xfrm>
          <a:prstGeom prst="arc">
            <a:avLst>
              <a:gd name="adj1" fmla="val 14441841"/>
              <a:gd name="adj2" fmla="val 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F259CB5-8C62-5ECA-A6D3-BAC3163245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4962" y="479493"/>
            <a:ext cx="5458838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4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Switch - Case</a:t>
            </a:r>
          </a:p>
        </p:txBody>
      </p:sp>
      <p:sp>
        <p:nvSpPr>
          <p:cNvPr id="21515" name="Freeform: Shape 21514">
            <a:extLst>
              <a:ext uri="{FF2B5EF4-FFF2-40B4-BE49-F238E27FC236}">
                <a16:creationId xmlns:a16="http://schemas.microsoft.com/office/drawing/2014/main" id="{0007FE00-9498-4706-B255-6437B0252C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486400"/>
            <a:ext cx="2672863" cy="1371600"/>
          </a:xfrm>
          <a:custGeom>
            <a:avLst/>
            <a:gdLst>
              <a:gd name="connsiteX0" fmla="*/ 1721734 w 2672863"/>
              <a:gd name="connsiteY0" fmla="*/ 0 h 1371600"/>
              <a:gd name="connsiteX1" fmla="*/ 2564444 w 2672863"/>
              <a:gd name="connsiteY1" fmla="*/ 213382 h 1371600"/>
              <a:gd name="connsiteX2" fmla="*/ 2672863 w 2672863"/>
              <a:gd name="connsiteY2" fmla="*/ 279248 h 1371600"/>
              <a:gd name="connsiteX3" fmla="*/ 2672863 w 2672863"/>
              <a:gd name="connsiteY3" fmla="*/ 1371600 h 1371600"/>
              <a:gd name="connsiteX4" fmla="*/ 0 w 2672863"/>
              <a:gd name="connsiteY4" fmla="*/ 1371600 h 1371600"/>
              <a:gd name="connsiteX5" fmla="*/ 33268 w 2672863"/>
              <a:gd name="connsiteY5" fmla="*/ 1242216 h 1371600"/>
              <a:gd name="connsiteX6" fmla="*/ 1721734 w 2672863"/>
              <a:gd name="connsiteY6" fmla="*/ 0 h 137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72863" h="1371600">
                <a:moveTo>
                  <a:pt x="1721734" y="0"/>
                </a:moveTo>
                <a:cubicBezTo>
                  <a:pt x="2026863" y="0"/>
                  <a:pt x="2313937" y="77299"/>
                  <a:pt x="2564444" y="213382"/>
                </a:cubicBezTo>
                <a:lnTo>
                  <a:pt x="2672863" y="279248"/>
                </a:lnTo>
                <a:lnTo>
                  <a:pt x="2672863" y="1371600"/>
                </a:lnTo>
                <a:lnTo>
                  <a:pt x="0" y="1371600"/>
                </a:lnTo>
                <a:lnTo>
                  <a:pt x="33268" y="1242216"/>
                </a:lnTo>
                <a:cubicBezTo>
                  <a:pt x="257110" y="522539"/>
                  <a:pt x="928399" y="0"/>
                  <a:pt x="172173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14DF6E85-B177-2912-FD62-4B648E712A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788152" y="1984442"/>
            <a:ext cx="5565648" cy="4471221"/>
          </a:xfrm>
        </p:spPr>
        <p:txBody>
          <a:bodyPr vert="horz" lIns="91440" tIns="45720" rIns="91440" bIns="45720" rtlCol="0"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Switch-Case </a:t>
            </a:r>
            <a:r>
              <a:rPr lang="en-US" dirty="0" err="1"/>
              <a:t>unterstützt</a:t>
            </a:r>
            <a:r>
              <a:rPr lang="en-US" dirty="0"/>
              <a:t> </a:t>
            </a:r>
            <a:r>
              <a:rPr lang="en-US" dirty="0" err="1"/>
              <a:t>folgende</a:t>
            </a:r>
            <a:r>
              <a:rPr lang="en-US" dirty="0"/>
              <a:t> </a:t>
            </a:r>
            <a:r>
              <a:rPr lang="en-US" dirty="0" err="1"/>
              <a:t>Arten</a:t>
            </a:r>
            <a:r>
              <a:rPr lang="en-US" dirty="0"/>
              <a:t> des </a:t>
            </a:r>
            <a:r>
              <a:rPr lang="en-US" dirty="0" err="1"/>
              <a:t>Vergleichs</a:t>
            </a:r>
            <a:r>
              <a:rPr lang="en-US" dirty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Case-Values </a:t>
            </a:r>
            <a:r>
              <a:rPr lang="en-US" dirty="0" err="1"/>
              <a:t>stimmen</a:t>
            </a:r>
            <a:r>
              <a:rPr lang="en-US" dirty="0"/>
              <a:t> </a:t>
            </a:r>
            <a:r>
              <a:rPr lang="en-US" dirty="0" err="1"/>
              <a:t>überein</a:t>
            </a:r>
            <a:r>
              <a:rPr lang="en-US" dirty="0"/>
              <a:t>, </a:t>
            </a:r>
            <a:r>
              <a:rPr lang="en-US" dirty="0" err="1"/>
              <a:t>wenn</a:t>
            </a:r>
            <a:r>
              <a:rPr lang="en-US" dirty="0"/>
              <a:t> Switch-Value </a:t>
            </a:r>
            <a:r>
              <a:rPr lang="en-US" dirty="0" err="1"/>
              <a:t>eine</a:t>
            </a:r>
            <a:r>
              <a:rPr lang="en-US" dirty="0"/>
              <a:t> </a:t>
            </a:r>
            <a:r>
              <a:rPr lang="en-US" dirty="0" err="1"/>
              <a:t>Instanz</a:t>
            </a:r>
            <a:r>
              <a:rPr lang="en-US" dirty="0"/>
              <a:t> </a:t>
            </a:r>
            <a:r>
              <a:rPr lang="en-US" dirty="0" err="1"/>
              <a:t>derselben</a:t>
            </a:r>
            <a:r>
              <a:rPr lang="en-US" dirty="0"/>
              <a:t> </a:t>
            </a:r>
            <a:r>
              <a:rPr lang="en-US" dirty="0" err="1"/>
              <a:t>Klasse</a:t>
            </a:r>
            <a:r>
              <a:rPr lang="en-US" dirty="0"/>
              <a:t> </a:t>
            </a:r>
            <a:r>
              <a:rPr lang="en-US" dirty="0" err="1"/>
              <a:t>ist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„</a:t>
            </a:r>
            <a:r>
              <a:rPr lang="en-US" dirty="0" err="1"/>
              <a:t>Regulärer</a:t>
            </a:r>
            <a:r>
              <a:rPr lang="en-US" dirty="0"/>
              <a:t> </a:t>
            </a:r>
            <a:r>
              <a:rPr lang="en-US" dirty="0" err="1"/>
              <a:t>Ausdruck</a:t>
            </a:r>
            <a:r>
              <a:rPr lang="en-US" dirty="0"/>
              <a:t>-Case“-Value, </a:t>
            </a:r>
            <a:r>
              <a:rPr lang="en-US" dirty="0" err="1"/>
              <a:t>wenn</a:t>
            </a:r>
            <a:r>
              <a:rPr lang="en-US" dirty="0"/>
              <a:t> toString() </a:t>
            </a:r>
            <a:r>
              <a:rPr lang="en-US" dirty="0" err="1"/>
              <a:t>Repräsentation</a:t>
            </a:r>
            <a:r>
              <a:rPr lang="en-US" dirty="0"/>
              <a:t> von Switch-Value dem Regex </a:t>
            </a:r>
            <a:r>
              <a:rPr lang="en-US" dirty="0" err="1"/>
              <a:t>gleicht</a:t>
            </a:r>
            <a:r>
              <a:rPr lang="en-US" dirty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„Collection-Case“-Value </a:t>
            </a:r>
            <a:r>
              <a:rPr lang="en-US" dirty="0" err="1"/>
              <a:t>stimmen</a:t>
            </a:r>
            <a:r>
              <a:rPr lang="en-US" dirty="0"/>
              <a:t> </a:t>
            </a:r>
            <a:r>
              <a:rPr lang="en-US" dirty="0" err="1"/>
              <a:t>überein</a:t>
            </a:r>
            <a:r>
              <a:rPr lang="en-US" dirty="0"/>
              <a:t>, </a:t>
            </a:r>
            <a:r>
              <a:rPr lang="en-US" dirty="0" err="1"/>
              <a:t>wenn</a:t>
            </a:r>
            <a:r>
              <a:rPr lang="en-US" dirty="0"/>
              <a:t> S-Value in Collection </a:t>
            </a:r>
            <a:r>
              <a:rPr lang="en-US" dirty="0" err="1"/>
              <a:t>vorkommt</a:t>
            </a:r>
            <a:r>
              <a:rPr lang="en-US" dirty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„Closure-Case“-Value match, </a:t>
            </a:r>
            <a:r>
              <a:rPr lang="en-US" dirty="0" err="1"/>
              <a:t>wenn</a:t>
            </a:r>
            <a:r>
              <a:rPr lang="en-US" dirty="0"/>
              <a:t> Call auf Clojure </a:t>
            </a:r>
            <a:r>
              <a:rPr lang="en-US" dirty="0" err="1"/>
              <a:t>ein</a:t>
            </a:r>
            <a:r>
              <a:rPr lang="en-US" dirty="0"/>
              <a:t> „truthy“-Return </a:t>
            </a:r>
            <a:r>
              <a:rPr lang="en-US" dirty="0" err="1"/>
              <a:t>liefert</a:t>
            </a:r>
            <a:endParaRPr lang="en-US" dirty="0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ADD0E1F9-F695-4FCB-697E-EF646B3D17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 dirty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Bedingungen</a:t>
            </a:r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4F1CD1A7-EF8C-B434-B378-2A779BC69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48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B0D2F309-3422-3E49-DE20-B069B5AFE3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435" y="225037"/>
            <a:ext cx="5671797" cy="6632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553369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535" name="Rectangle 22534">
            <a:extLst>
              <a:ext uri="{FF2B5EF4-FFF2-40B4-BE49-F238E27FC236}">
                <a16:creationId xmlns:a16="http://schemas.microsoft.com/office/drawing/2014/main" id="{BCED4D40-4B67-4331-AC48-79B82B4A47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21E84F1-2465-E36E-704A-CAC3A3537C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81" y="417576"/>
            <a:ext cx="10909640" cy="124939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51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Alternative Schreibweise Switch - Case</a:t>
            </a:r>
          </a:p>
        </p:txBody>
      </p:sp>
      <p:sp>
        <p:nvSpPr>
          <p:cNvPr id="22537" name="sketch line">
            <a:extLst>
              <a:ext uri="{FF2B5EF4-FFF2-40B4-BE49-F238E27FC236}">
                <a16:creationId xmlns:a16="http://schemas.microsoft.com/office/drawing/2014/main" id="{670CEDEF-4F34-412E-84EE-329C1E936A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07702" y="1733454"/>
            <a:ext cx="4572000" cy="18288"/>
          </a:xfrm>
          <a:custGeom>
            <a:avLst/>
            <a:gdLst>
              <a:gd name="connsiteX0" fmla="*/ 0 w 4572000"/>
              <a:gd name="connsiteY0" fmla="*/ 0 h 18288"/>
              <a:gd name="connsiteX1" fmla="*/ 515983 w 4572000"/>
              <a:gd name="connsiteY1" fmla="*/ 0 h 18288"/>
              <a:gd name="connsiteX2" fmla="*/ 1031966 w 4572000"/>
              <a:gd name="connsiteY2" fmla="*/ 0 h 18288"/>
              <a:gd name="connsiteX3" fmla="*/ 1639389 w 4572000"/>
              <a:gd name="connsiteY3" fmla="*/ 0 h 18288"/>
              <a:gd name="connsiteX4" fmla="*/ 2383971 w 4572000"/>
              <a:gd name="connsiteY4" fmla="*/ 0 h 18288"/>
              <a:gd name="connsiteX5" fmla="*/ 2945674 w 4572000"/>
              <a:gd name="connsiteY5" fmla="*/ 0 h 18288"/>
              <a:gd name="connsiteX6" fmla="*/ 3507377 w 4572000"/>
              <a:gd name="connsiteY6" fmla="*/ 0 h 18288"/>
              <a:gd name="connsiteX7" fmla="*/ 4572000 w 4572000"/>
              <a:gd name="connsiteY7" fmla="*/ 0 h 18288"/>
              <a:gd name="connsiteX8" fmla="*/ 4572000 w 4572000"/>
              <a:gd name="connsiteY8" fmla="*/ 18288 h 18288"/>
              <a:gd name="connsiteX9" fmla="*/ 3873137 w 4572000"/>
              <a:gd name="connsiteY9" fmla="*/ 18288 h 18288"/>
              <a:gd name="connsiteX10" fmla="*/ 3311434 w 4572000"/>
              <a:gd name="connsiteY10" fmla="*/ 18288 h 18288"/>
              <a:gd name="connsiteX11" fmla="*/ 2749731 w 4572000"/>
              <a:gd name="connsiteY11" fmla="*/ 18288 h 18288"/>
              <a:gd name="connsiteX12" fmla="*/ 2050869 w 4572000"/>
              <a:gd name="connsiteY12" fmla="*/ 18288 h 18288"/>
              <a:gd name="connsiteX13" fmla="*/ 1306286 w 4572000"/>
              <a:gd name="connsiteY13" fmla="*/ 18288 h 18288"/>
              <a:gd name="connsiteX14" fmla="*/ 790303 w 4572000"/>
              <a:gd name="connsiteY14" fmla="*/ 18288 h 18288"/>
              <a:gd name="connsiteX15" fmla="*/ 0 w 4572000"/>
              <a:gd name="connsiteY15" fmla="*/ 18288 h 18288"/>
              <a:gd name="connsiteX16" fmla="*/ 0 w 4572000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572000" h="18288" fill="none" extrusionOk="0">
                <a:moveTo>
                  <a:pt x="0" y="0"/>
                </a:moveTo>
                <a:cubicBezTo>
                  <a:pt x="105156" y="-20963"/>
                  <a:pt x="340432" y="822"/>
                  <a:pt x="515983" y="0"/>
                </a:cubicBezTo>
                <a:cubicBezTo>
                  <a:pt x="691534" y="-822"/>
                  <a:pt x="850679" y="16479"/>
                  <a:pt x="1031966" y="0"/>
                </a:cubicBezTo>
                <a:cubicBezTo>
                  <a:pt x="1213253" y="-16479"/>
                  <a:pt x="1443646" y="-18730"/>
                  <a:pt x="1639389" y="0"/>
                </a:cubicBezTo>
                <a:cubicBezTo>
                  <a:pt x="1835132" y="18730"/>
                  <a:pt x="2159975" y="18531"/>
                  <a:pt x="2383971" y="0"/>
                </a:cubicBezTo>
                <a:cubicBezTo>
                  <a:pt x="2607967" y="-18531"/>
                  <a:pt x="2719096" y="-12030"/>
                  <a:pt x="2945674" y="0"/>
                </a:cubicBezTo>
                <a:cubicBezTo>
                  <a:pt x="3172252" y="12030"/>
                  <a:pt x="3269167" y="27666"/>
                  <a:pt x="3507377" y="0"/>
                </a:cubicBezTo>
                <a:cubicBezTo>
                  <a:pt x="3745587" y="-27666"/>
                  <a:pt x="4116741" y="18705"/>
                  <a:pt x="4572000" y="0"/>
                </a:cubicBezTo>
                <a:cubicBezTo>
                  <a:pt x="4572895" y="8974"/>
                  <a:pt x="4571454" y="9359"/>
                  <a:pt x="4572000" y="18288"/>
                </a:cubicBezTo>
                <a:cubicBezTo>
                  <a:pt x="4374698" y="3942"/>
                  <a:pt x="4098874" y="-11042"/>
                  <a:pt x="3873137" y="18288"/>
                </a:cubicBezTo>
                <a:cubicBezTo>
                  <a:pt x="3647400" y="47618"/>
                  <a:pt x="3517055" y="5421"/>
                  <a:pt x="3311434" y="18288"/>
                </a:cubicBezTo>
                <a:cubicBezTo>
                  <a:pt x="3105813" y="31155"/>
                  <a:pt x="3025168" y="17856"/>
                  <a:pt x="2749731" y="18288"/>
                </a:cubicBezTo>
                <a:cubicBezTo>
                  <a:pt x="2474294" y="18720"/>
                  <a:pt x="2291766" y="-14168"/>
                  <a:pt x="2050869" y="18288"/>
                </a:cubicBezTo>
                <a:cubicBezTo>
                  <a:pt x="1809972" y="50744"/>
                  <a:pt x="1540276" y="46798"/>
                  <a:pt x="1306286" y="18288"/>
                </a:cubicBezTo>
                <a:cubicBezTo>
                  <a:pt x="1072296" y="-10222"/>
                  <a:pt x="972445" y="19645"/>
                  <a:pt x="790303" y="18288"/>
                </a:cubicBezTo>
                <a:cubicBezTo>
                  <a:pt x="608161" y="16931"/>
                  <a:pt x="200981" y="8241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572000" h="18288" stroke="0" extrusionOk="0">
                <a:moveTo>
                  <a:pt x="0" y="0"/>
                </a:moveTo>
                <a:cubicBezTo>
                  <a:pt x="143285" y="-9565"/>
                  <a:pt x="327959" y="-11498"/>
                  <a:pt x="561703" y="0"/>
                </a:cubicBezTo>
                <a:cubicBezTo>
                  <a:pt x="795447" y="11498"/>
                  <a:pt x="838260" y="18255"/>
                  <a:pt x="1077686" y="0"/>
                </a:cubicBezTo>
                <a:cubicBezTo>
                  <a:pt x="1317112" y="-18255"/>
                  <a:pt x="1437472" y="23514"/>
                  <a:pt x="1639389" y="0"/>
                </a:cubicBezTo>
                <a:cubicBezTo>
                  <a:pt x="1841306" y="-23514"/>
                  <a:pt x="2037142" y="-12551"/>
                  <a:pt x="2292531" y="0"/>
                </a:cubicBezTo>
                <a:cubicBezTo>
                  <a:pt x="2547920" y="12551"/>
                  <a:pt x="2810436" y="-20352"/>
                  <a:pt x="2991394" y="0"/>
                </a:cubicBezTo>
                <a:cubicBezTo>
                  <a:pt x="3172352" y="20352"/>
                  <a:pt x="3530025" y="-13347"/>
                  <a:pt x="3735977" y="0"/>
                </a:cubicBezTo>
                <a:cubicBezTo>
                  <a:pt x="3941929" y="13347"/>
                  <a:pt x="4161497" y="34086"/>
                  <a:pt x="4572000" y="0"/>
                </a:cubicBezTo>
                <a:cubicBezTo>
                  <a:pt x="4571545" y="6162"/>
                  <a:pt x="4571903" y="11775"/>
                  <a:pt x="4572000" y="18288"/>
                </a:cubicBezTo>
                <a:cubicBezTo>
                  <a:pt x="4228040" y="36490"/>
                  <a:pt x="4199736" y="42557"/>
                  <a:pt x="3873137" y="18288"/>
                </a:cubicBezTo>
                <a:cubicBezTo>
                  <a:pt x="3546538" y="-5981"/>
                  <a:pt x="3472124" y="16809"/>
                  <a:pt x="3128554" y="18288"/>
                </a:cubicBezTo>
                <a:cubicBezTo>
                  <a:pt x="2784984" y="19767"/>
                  <a:pt x="2735896" y="-17781"/>
                  <a:pt x="2383971" y="18288"/>
                </a:cubicBezTo>
                <a:cubicBezTo>
                  <a:pt x="2032046" y="54357"/>
                  <a:pt x="2019324" y="2920"/>
                  <a:pt x="1867989" y="18288"/>
                </a:cubicBezTo>
                <a:cubicBezTo>
                  <a:pt x="1716654" y="33656"/>
                  <a:pt x="1418675" y="32575"/>
                  <a:pt x="1169126" y="18288"/>
                </a:cubicBezTo>
                <a:cubicBezTo>
                  <a:pt x="919577" y="4001"/>
                  <a:pt x="798537" y="16165"/>
                  <a:pt x="561703" y="18288"/>
                </a:cubicBezTo>
                <a:cubicBezTo>
                  <a:pt x="324869" y="20411"/>
                  <a:pt x="221395" y="-912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2530" name="Picture 2">
            <a:extLst>
              <a:ext uri="{FF2B5EF4-FFF2-40B4-BE49-F238E27FC236}">
                <a16:creationId xmlns:a16="http://schemas.microsoft.com/office/drawing/2014/main" id="{0AD2A78C-40E1-A3F7-A014-B1F4FE88ED1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01460" y="2633472"/>
            <a:ext cx="10786031" cy="3586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6A779397-F471-8AAA-3F7A-6EBC1FE7F8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 dirty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Bedingungen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182B3C42-D416-EFD5-18CB-0A891FFD9C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49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774703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ACA2EA0-FFD3-42EC-9406-B595015ED9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5288BCE-665C-472A-8C43-664BCFA31E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8762" y="1247775"/>
            <a:ext cx="9144000" cy="3007447"/>
          </a:xfrm>
          <a:prstGeom prst="rect">
            <a:avLst/>
          </a:prstGeom>
          <a:solidFill>
            <a:schemeClr val="bg1"/>
          </a:solidFill>
          <a:ln w="12700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7D755F5-5867-408D-43D4-3AEBA657672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04988" y="1442172"/>
            <a:ext cx="8582025" cy="2177328"/>
          </a:xfrm>
        </p:spPr>
        <p:txBody>
          <a:bodyPr anchor="ctr">
            <a:normAutofit/>
          </a:bodyPr>
          <a:lstStyle/>
          <a:p>
            <a:r>
              <a:rPr lang="de-DE" sz="6600" dirty="0"/>
              <a:t>Groovy-Truth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46C57131-53A7-4C1A-BEA8-25F06A06AD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87872" y="3912322"/>
            <a:ext cx="7225780" cy="6858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C716EC56-9F98-2AF0-CF7F-6598A4CC08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66988" y="3962400"/>
            <a:ext cx="7058025" cy="581025"/>
          </a:xfrm>
        </p:spPr>
        <p:txBody>
          <a:bodyPr anchor="ctr">
            <a:normAutofit/>
          </a:bodyPr>
          <a:lstStyle/>
          <a:p>
            <a:r>
              <a:rPr lang="de-DE" sz="2800" dirty="0">
                <a:solidFill>
                  <a:srgbClr val="FFFFFF"/>
                </a:solidFill>
              </a:rPr>
              <a:t>Groovy beachtet folgende Regeln:</a:t>
            </a:r>
          </a:p>
        </p:txBody>
      </p:sp>
    </p:spTree>
    <p:extLst>
      <p:ext uri="{BB962C8B-B14F-4D97-AF65-F5344CB8AC3E}">
        <p14:creationId xmlns:p14="http://schemas.microsoft.com/office/powerpoint/2010/main" val="4251761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0703B23-B68C-3D29-D527-82A4C0B882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Boolean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1631048-BBD7-21FE-7B96-5C27B5C052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8017042" cy="452354"/>
          </a:xfrm>
        </p:spPr>
        <p:txBody>
          <a:bodyPr>
            <a:normAutofit lnSpcReduction="10000"/>
          </a:bodyPr>
          <a:lstStyle/>
          <a:p>
            <a:r>
              <a:rPr lang="de-DE" dirty="0"/>
              <a:t>True wenn entsprechender Boolean-Wert </a:t>
            </a:r>
            <a:r>
              <a:rPr lang="de-DE" dirty="0">
                <a:solidFill>
                  <a:schemeClr val="accent1"/>
                </a:solidFill>
              </a:rPr>
              <a:t>true</a:t>
            </a:r>
            <a:r>
              <a:rPr lang="de-DE" dirty="0"/>
              <a:t> ist</a:t>
            </a:r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53CA37DA-763E-4E88-F2A4-430C0AE28B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Groovy – Truth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D527F591-AF3D-8149-B681-674B6E182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51</a:t>
            </a:fld>
            <a:endParaRPr lang="de-DE"/>
          </a:p>
        </p:txBody>
      </p:sp>
      <p:pic>
        <p:nvPicPr>
          <p:cNvPr id="23554" name="Picture 2">
            <a:extLst>
              <a:ext uri="{FF2B5EF4-FFF2-40B4-BE49-F238E27FC236}">
                <a16:creationId xmlns:a16="http://schemas.microsoft.com/office/drawing/2014/main" id="{7329E054-909D-3AC6-A73F-BD1A8E61E90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90"/>
          <a:stretch/>
        </p:blipFill>
        <p:spPr bwMode="auto">
          <a:xfrm>
            <a:off x="2087311" y="3160295"/>
            <a:ext cx="8653726" cy="2552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05791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BCA7C79-F564-8744-1817-3D0AF65CEE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solidFill>
                  <a:schemeClr val="accent1"/>
                </a:solidFill>
              </a:rPr>
              <a:t>Collections und Arrays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B457A38-FFD2-A572-D1D6-6E8483CC93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315200" cy="484438"/>
          </a:xfrm>
        </p:spPr>
        <p:txBody>
          <a:bodyPr/>
          <a:lstStyle/>
          <a:p>
            <a:r>
              <a:rPr lang="de-DE" dirty="0"/>
              <a:t>Non-Empty Collections und Arrays sind </a:t>
            </a:r>
            <a:r>
              <a:rPr lang="de-DE" dirty="0">
                <a:solidFill>
                  <a:schemeClr val="accent1"/>
                </a:solidFill>
              </a:rPr>
              <a:t>true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291157FD-2CDE-D306-1DF5-220A621225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Groovy – Truth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42CA4EA6-A28F-73B5-091C-56C038ACE7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52</a:t>
            </a:fld>
            <a:endParaRPr lang="de-DE"/>
          </a:p>
        </p:txBody>
      </p:sp>
      <p:pic>
        <p:nvPicPr>
          <p:cNvPr id="24578" name="Picture 2">
            <a:extLst>
              <a:ext uri="{FF2B5EF4-FFF2-40B4-BE49-F238E27FC236}">
                <a16:creationId xmlns:a16="http://schemas.microsoft.com/office/drawing/2014/main" id="{10E06C83-F202-75DB-67AD-F79FEA84D6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4826" y="3066623"/>
            <a:ext cx="6002348" cy="1913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049208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36B6FB6-D2CF-BBF6-C63D-751EE26F4C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Matchers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30B11D5-0EC7-1F08-3D4F-33A9376310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8353926" cy="548607"/>
          </a:xfrm>
        </p:spPr>
        <p:txBody>
          <a:bodyPr>
            <a:normAutofit fontScale="92500"/>
          </a:bodyPr>
          <a:lstStyle/>
          <a:p>
            <a:r>
              <a:rPr lang="de-DE"/>
              <a:t>Matcher geben True zurück, wenn mind. ein „Match“</a:t>
            </a:r>
          </a:p>
          <a:p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8554D392-F756-81F9-A2A6-AD92EAC8D6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Groovy – Truth</a:t>
            </a:r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1F18B28F-D346-8895-B4D7-9720E7D513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53</a:t>
            </a:fld>
            <a:endParaRPr lang="de-DE"/>
          </a:p>
        </p:txBody>
      </p:sp>
      <p:pic>
        <p:nvPicPr>
          <p:cNvPr id="25602" name="Picture 2">
            <a:extLst>
              <a:ext uri="{FF2B5EF4-FFF2-40B4-BE49-F238E27FC236}">
                <a16:creationId xmlns:a16="http://schemas.microsoft.com/office/drawing/2014/main" id="{4C8D255B-2231-3B79-5D76-C83E2482F7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5331" y="2850537"/>
            <a:ext cx="8534475" cy="2332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Gerader Verbinder 6">
            <a:extLst>
              <a:ext uri="{FF2B5EF4-FFF2-40B4-BE49-F238E27FC236}">
                <a16:creationId xmlns:a16="http://schemas.microsoft.com/office/drawing/2014/main" id="{698C6EB3-619C-C041-E749-80AA54E4B141}"/>
              </a:ext>
            </a:extLst>
          </p:cNvPr>
          <p:cNvCxnSpPr>
            <a:cxnSpLocks/>
          </p:cNvCxnSpPr>
          <p:nvPr/>
        </p:nvCxnSpPr>
        <p:spPr>
          <a:xfrm>
            <a:off x="11630025" y="-76200"/>
            <a:ext cx="0" cy="7105650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652465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633" name="Rectangle 26632">
            <a:extLst>
              <a:ext uri="{FF2B5EF4-FFF2-40B4-BE49-F238E27FC236}">
                <a16:creationId xmlns:a16="http://schemas.microsoft.com/office/drawing/2014/main" id="{2B97F24A-32CE-4C1C-A50D-3016B394DC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CEE1283-30A2-F393-B9FC-61870CD9CE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39520"/>
            <a:ext cx="3429000" cy="1719072"/>
          </a:xfrm>
        </p:spPr>
        <p:txBody>
          <a:bodyPr anchor="b">
            <a:normAutofit/>
          </a:bodyPr>
          <a:lstStyle/>
          <a:p>
            <a:r>
              <a:rPr lang="de-DE" sz="3800"/>
              <a:t>Iteratoren und Enumerationen</a:t>
            </a:r>
          </a:p>
        </p:txBody>
      </p:sp>
      <p:sp>
        <p:nvSpPr>
          <p:cNvPr id="26635" name="sketch line">
            <a:extLst>
              <a:ext uri="{FF2B5EF4-FFF2-40B4-BE49-F238E27FC236}">
                <a16:creationId xmlns:a16="http://schemas.microsoft.com/office/drawing/2014/main" id="{CD8B4F24-440B-49E9-B85D-733523DC06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573756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9C7200C-ED1F-51EE-2172-74C5B076B3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936" y="2807208"/>
            <a:ext cx="3429000" cy="3410712"/>
          </a:xfrm>
        </p:spPr>
        <p:txBody>
          <a:bodyPr anchor="t">
            <a:normAutofit/>
          </a:bodyPr>
          <a:lstStyle/>
          <a:p>
            <a:r>
              <a:rPr lang="de-DE" sz="2200"/>
              <a:t>Iteratoren und Enumerationen mit weiteren Elementen sind true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EA25104-2930-0257-467B-CD6F3C4114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de-DE" dirty="0"/>
              <a:t>Groovy – Truth</a:t>
            </a:r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C041E468-C08E-857E-2915-FF5CD28654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de-DE" smtClean="0"/>
              <a:pPr>
                <a:spcAft>
                  <a:spcPts val="600"/>
                </a:spcAft>
              </a:pPr>
              <a:t>54</a:t>
            </a:fld>
            <a:endParaRPr lang="de-DE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7D68A21B-4012-4528-8280-A60B476D3B2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23" r="10837"/>
          <a:stretch/>
        </p:blipFill>
        <p:spPr bwMode="auto">
          <a:xfrm>
            <a:off x="4178373" y="1413881"/>
            <a:ext cx="7950054" cy="4030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16886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8B5C9E8-0349-FFF5-CD42-2807A9D9B4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solidFill>
                  <a:schemeClr val="accent1"/>
                </a:solidFill>
              </a:rPr>
              <a:t>Maps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C2AD6BD-26E2-E7D4-4B37-DD5A327FE0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Non – Empty Maps sind </a:t>
            </a:r>
            <a:r>
              <a:rPr lang="de-DE" dirty="0">
                <a:solidFill>
                  <a:schemeClr val="accent1"/>
                </a:solidFill>
              </a:rPr>
              <a:t>true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0F36776-C21B-9412-6668-30445EC71D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Groovy – Truth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924DA056-4868-148D-FB51-540659B195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55</a:t>
            </a:fld>
            <a:endParaRPr lang="de-DE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933501D2-1017-416D-5C21-E990EFB52F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4915" y="2694110"/>
            <a:ext cx="9042170" cy="3271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495951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661" name="Rectangle 27656">
            <a:extLst>
              <a:ext uri="{FF2B5EF4-FFF2-40B4-BE49-F238E27FC236}">
                <a16:creationId xmlns:a16="http://schemas.microsoft.com/office/drawing/2014/main" id="{665DBBEF-238B-476B-96AB-8AAC3224EC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894DD52-A22B-0188-AA04-E674DC8A59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82" y="639193"/>
            <a:ext cx="3571810" cy="3573516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66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Strings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D8506EC-D2F3-49FD-0111-A327497D42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8882" y="4631161"/>
            <a:ext cx="3571810" cy="1559327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 sz="24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Non – Empty Strings, GStrings, CharSequences sind true</a:t>
            </a:r>
          </a:p>
        </p:txBody>
      </p:sp>
      <p:sp>
        <p:nvSpPr>
          <p:cNvPr id="27662" name="sketch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4409267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7652" name="Picture 4">
            <a:extLst>
              <a:ext uri="{FF2B5EF4-FFF2-40B4-BE49-F238E27FC236}">
                <a16:creationId xmlns:a16="http://schemas.microsoft.com/office/drawing/2014/main" id="{187BB848-1A7F-50FF-9C1B-B5ED638B1E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54296" y="1030452"/>
            <a:ext cx="7214616" cy="4769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092C61D-E5AC-3EB4-2781-200BF565C0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Groovy – Truth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EFEADBD0-89A9-67D9-0196-D211AA9640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56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357545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679" name="Rectangle 28678">
            <a:extLst>
              <a:ext uri="{FF2B5EF4-FFF2-40B4-BE49-F238E27FC236}">
                <a16:creationId xmlns:a16="http://schemas.microsoft.com/office/drawing/2014/main" id="{058A14AF-9FB5-4CC7-BA35-E8E85D3EDF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F743F9D-C05C-B6A6-DC18-F4FFAB788E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3662" y="386930"/>
            <a:ext cx="10066122" cy="1298448"/>
          </a:xfrm>
        </p:spPr>
        <p:txBody>
          <a:bodyPr anchor="b">
            <a:normAutofit/>
          </a:bodyPr>
          <a:lstStyle/>
          <a:p>
            <a:r>
              <a:rPr lang="de-DE" sz="4800"/>
              <a:t>Numbers</a:t>
            </a:r>
          </a:p>
        </p:txBody>
      </p:sp>
      <p:sp>
        <p:nvSpPr>
          <p:cNvPr id="28681" name="Rectangle 28680">
            <a:extLst>
              <a:ext uri="{FF2B5EF4-FFF2-40B4-BE49-F238E27FC236}">
                <a16:creationId xmlns:a16="http://schemas.microsoft.com/office/drawing/2014/main" id="{3A9A4357-BD1D-4622-A4FE-766E6AB8DE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-2" y="1998845"/>
            <a:ext cx="11454595" cy="78169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683" name="Rectangle 28682">
            <a:extLst>
              <a:ext uri="{FF2B5EF4-FFF2-40B4-BE49-F238E27FC236}">
                <a16:creationId xmlns:a16="http://schemas.microsoft.com/office/drawing/2014/main" id="{E659831F-0D9A-4C63-9EBB-8435B85A4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3079"/>
            <a:ext cx="11383362" cy="426799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26C2E34-028A-851B-196A-01F8BE1F45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3661" y="2599509"/>
            <a:ext cx="4530898" cy="3639450"/>
          </a:xfrm>
        </p:spPr>
        <p:txBody>
          <a:bodyPr anchor="ctr">
            <a:normAutofit/>
          </a:bodyPr>
          <a:lstStyle/>
          <a:p>
            <a:r>
              <a:rPr lang="de-DE" sz="2000"/>
              <a:t>Non – Zero Numbers sind true</a:t>
            </a:r>
          </a:p>
        </p:txBody>
      </p:sp>
      <p:pic>
        <p:nvPicPr>
          <p:cNvPr id="28674" name="Picture 2">
            <a:extLst>
              <a:ext uri="{FF2B5EF4-FFF2-40B4-BE49-F238E27FC236}">
                <a16:creationId xmlns:a16="http://schemas.microsoft.com/office/drawing/2014/main" id="{BCE67724-036A-4093-4D56-2E133E6461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911532" y="3229807"/>
            <a:ext cx="5150277" cy="2223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685" name="Rectangle 28684">
            <a:extLst>
              <a:ext uri="{FF2B5EF4-FFF2-40B4-BE49-F238E27FC236}">
                <a16:creationId xmlns:a16="http://schemas.microsoft.com/office/drawing/2014/main" id="{E6995CE5-F890-4ABA-82A2-26507CE8D2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1228040" y="2313027"/>
            <a:ext cx="781700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CD1BD2F-9AFD-4101-894A-94D390E7B8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224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de-DE" dirty="0"/>
              <a:t>Groovy – Truth</a:t>
            </a:r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4ACF7AEA-88F7-BE33-4096-F49021EEBA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224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de-DE" smtClean="0"/>
              <a:pPr>
                <a:spcAft>
                  <a:spcPts val="600"/>
                </a:spcAft>
              </a:pPr>
              <a:t>57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1032512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FBF89D5-A1E3-2FBE-929B-BA3E89B57D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Object - References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0E8B07B-4F43-EAA0-CCDB-32D0436648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070558" cy="596733"/>
          </a:xfrm>
        </p:spPr>
        <p:txBody>
          <a:bodyPr/>
          <a:lstStyle/>
          <a:p>
            <a:r>
              <a:rPr lang="de-DE" dirty="0"/>
              <a:t>Non-Null Object-References sind </a:t>
            </a:r>
            <a:r>
              <a:rPr lang="de-DE" dirty="0">
                <a:solidFill>
                  <a:schemeClr val="accent1"/>
                </a:solidFill>
              </a:rPr>
              <a:t>true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2F9BAB11-A156-1CF0-CAC3-921EE65166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Groovy – Truth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2D7ABF88-052E-5CBD-3E7C-B4D2F8D981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58</a:t>
            </a:fld>
            <a:endParaRPr lang="de-DE"/>
          </a:p>
        </p:txBody>
      </p:sp>
      <p:pic>
        <p:nvPicPr>
          <p:cNvPr id="29698" name="Picture 2">
            <a:extLst>
              <a:ext uri="{FF2B5EF4-FFF2-40B4-BE49-F238E27FC236}">
                <a16:creationId xmlns:a16="http://schemas.microsoft.com/office/drawing/2014/main" id="{507A3DD9-759E-2AFC-3190-F6D61959EF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005" y="2557295"/>
            <a:ext cx="7657990" cy="25701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Gerader Verbinder 6">
            <a:extLst>
              <a:ext uri="{FF2B5EF4-FFF2-40B4-BE49-F238E27FC236}">
                <a16:creationId xmlns:a16="http://schemas.microsoft.com/office/drawing/2014/main" id="{3956B8DB-9AC5-4DD3-1DEA-B054E37B56A0}"/>
              </a:ext>
            </a:extLst>
          </p:cNvPr>
          <p:cNvCxnSpPr/>
          <p:nvPr/>
        </p:nvCxnSpPr>
        <p:spPr>
          <a:xfrm>
            <a:off x="0" y="1343025"/>
            <a:ext cx="5829300" cy="0"/>
          </a:xfrm>
          <a:prstGeom prst="line">
            <a:avLst/>
          </a:prstGeom>
          <a:ln w="285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5776169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B6CDA21F-E7AF-4C75-8395-33F58D5B0E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AE1C45F0-260A-458C-96ED-C1F6D2151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" y="1216597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A6604B49-AD5C-4590-B051-06C8222ECD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743ECCAF-29C5-4537-947C-7EA1292463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D49787B-8DE6-4467-AD0A-8DECC6E0C2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id="{D5B0017B-2ECA-49AF-B397-DC140825DF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79" y="613954"/>
            <a:ext cx="10907487" cy="18941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8549128-DCDC-96BF-1F13-5658A5A2E8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31" y="809898"/>
            <a:ext cx="9942716" cy="1554480"/>
          </a:xfrm>
        </p:spPr>
        <p:txBody>
          <a:bodyPr anchor="ctr">
            <a:normAutofit/>
          </a:bodyPr>
          <a:lstStyle/>
          <a:p>
            <a:r>
              <a:rPr lang="de-DE" sz="4800"/>
              <a:t>asBoolean() - Methode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246928C-9F71-0756-6D02-9B5A036407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5028" y="3017522"/>
            <a:ext cx="9941319" cy="3124658"/>
          </a:xfrm>
        </p:spPr>
        <p:txBody>
          <a:bodyPr anchor="ctr">
            <a:normAutofit/>
          </a:bodyPr>
          <a:lstStyle/>
          <a:p>
            <a:r>
              <a:rPr lang="de-DE" sz="2400"/>
              <a:t>Verhalten von Groovy kann durch asBoolean()-Methode verändert werden </a:t>
            </a:r>
          </a:p>
          <a:p>
            <a:r>
              <a:rPr lang="de-DE" sz="2400"/>
              <a:t>Dafür muss man asBoolean()-Methode implementieren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6CF1BAF6-AD41-4082-B212-8A1F9A2E8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8200" y="6485313"/>
            <a:ext cx="105156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93EE2C6-F470-E453-8683-FDDB63F313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224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de-DE" dirty="0"/>
              <a:t>Groovy – Truth</a:t>
            </a:r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72A3DF9E-B0E4-572D-4A0D-E8C1135BDD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224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de-DE" smtClean="0"/>
              <a:pPr>
                <a:spcAft>
                  <a:spcPts val="600"/>
                </a:spcAft>
              </a:pPr>
              <a:t>59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6953033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16AA756-4B6F-0145-1ED9-54A4A4337A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Groovy – Truth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55470AC1-A33C-CAD6-D0E6-4DADDC6F7D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60</a:t>
            </a:fld>
            <a:endParaRPr lang="de-DE"/>
          </a:p>
        </p:txBody>
      </p:sp>
      <p:pic>
        <p:nvPicPr>
          <p:cNvPr id="31746" name="Picture 2">
            <a:extLst>
              <a:ext uri="{FF2B5EF4-FFF2-40B4-BE49-F238E27FC236}">
                <a16:creationId xmlns:a16="http://schemas.microsoft.com/office/drawing/2014/main" id="{1D6C3115-12DD-1E23-6F27-DF61271983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1356" y="345097"/>
            <a:ext cx="6909288" cy="5605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1257399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ACA2EA0-FFD3-42EC-9406-B595015ED9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D5288BCE-665C-472A-8C43-664BCFA31E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8762" y="1247775"/>
            <a:ext cx="9144000" cy="3007447"/>
          </a:xfrm>
          <a:prstGeom prst="rect">
            <a:avLst/>
          </a:prstGeom>
          <a:solidFill>
            <a:schemeClr val="bg1"/>
          </a:solidFill>
          <a:ln w="12700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EF00567C-33C0-2AB2-EFE2-CDE04E0717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04988" y="1442172"/>
            <a:ext cx="8582025" cy="2177328"/>
          </a:xfrm>
        </p:spPr>
        <p:txBody>
          <a:bodyPr anchor="ctr">
            <a:normAutofit/>
          </a:bodyPr>
          <a:lstStyle/>
          <a:p>
            <a:r>
              <a:rPr lang="de-DE" sz="6600" dirty="0"/>
              <a:t>Bedingte Operatoren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46C57131-53A7-4C1A-BEA8-25F06A06AD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87872" y="3912322"/>
            <a:ext cx="7225780" cy="6858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320768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5" name="Rectangle 32774">
            <a:extLst>
              <a:ext uri="{FF2B5EF4-FFF2-40B4-BE49-F238E27FC236}">
                <a16:creationId xmlns:a16="http://schemas.microsoft.com/office/drawing/2014/main" id="{73C994B4-9721-4148-9EEC-6793CECDE8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3" y="-1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2777" name="Rectangle 32776">
            <a:extLst>
              <a:ext uri="{FF2B5EF4-FFF2-40B4-BE49-F238E27FC236}">
                <a16:creationId xmlns:a16="http://schemas.microsoft.com/office/drawing/2014/main" id="{F9D95E49-763A-4886-B038-82F7347405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solidFill>
            <a:schemeClr val="bg2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2779" name="Rectangle 32778">
            <a:extLst>
              <a:ext uri="{FF2B5EF4-FFF2-40B4-BE49-F238E27FC236}">
                <a16:creationId xmlns:a16="http://schemas.microsoft.com/office/drawing/2014/main" id="{C4BBF182-F88E-4160-9D7C-A47A76132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78324" y="699899"/>
            <a:ext cx="10713676" cy="54333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9FEA98A-7FE8-5A0F-5AA9-E632DAD8DB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2978" y="148399"/>
            <a:ext cx="5068315" cy="2088682"/>
          </a:xfrm>
        </p:spPr>
        <p:txBody>
          <a:bodyPr anchor="b">
            <a:normAutofit/>
          </a:bodyPr>
          <a:lstStyle/>
          <a:p>
            <a:r>
              <a:rPr lang="de-DE" sz="4800" dirty="0"/>
              <a:t>Not-Operator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8773E28-4CD9-C03C-D256-752DA78920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1374" y="1353597"/>
            <a:ext cx="5411525" cy="2088682"/>
          </a:xfrm>
        </p:spPr>
        <p:txBody>
          <a:bodyPr anchor="b">
            <a:normAutofit/>
          </a:bodyPr>
          <a:lstStyle/>
          <a:p>
            <a:r>
              <a:rPr lang="de-DE" sz="1800" dirty="0"/>
              <a:t>Der "Nicht"-Operator wird mit einem "!" dargestellt.</a:t>
            </a:r>
          </a:p>
        </p:txBody>
      </p:sp>
      <p:pic>
        <p:nvPicPr>
          <p:cNvPr id="32770" name="Picture 2" descr="Ein Bild, das Text, Schrift, Screenshot, weiß enthält.&#10;&#10;Automatisch generierte Beschreibung">
            <a:extLst>
              <a:ext uri="{FF2B5EF4-FFF2-40B4-BE49-F238E27FC236}">
                <a16:creationId xmlns:a16="http://schemas.microsoft.com/office/drawing/2014/main" id="{697DE205-5A41-575D-691D-302C3C5B8D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67852" y="4460062"/>
            <a:ext cx="9898133" cy="1657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2781" name="Straight Connector 32780">
            <a:extLst>
              <a:ext uri="{FF2B5EF4-FFF2-40B4-BE49-F238E27FC236}">
                <a16:creationId xmlns:a16="http://schemas.microsoft.com/office/drawing/2014/main" id="{BA0504EE-683F-4FE2-A169-83C71FAA35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11365990" y="5610"/>
            <a:ext cx="0" cy="6858000"/>
          </a:xfrm>
          <a:prstGeom prst="line">
            <a:avLst/>
          </a:prstGeom>
          <a:ln w="9525" cap="rnd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C3D7AEC9-6373-A1C6-D930-CA0AB724EF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4091" y="0"/>
            <a:ext cx="826383" cy="680018"/>
          </a:xfrm>
        </p:spPr>
        <p:txBody>
          <a:bodyPr>
            <a:normAutofit/>
          </a:bodyPr>
          <a:lstStyle/>
          <a:p>
            <a:pPr algn="ctr">
              <a:spcAft>
                <a:spcPts val="600"/>
              </a:spcAft>
            </a:pPr>
            <a:fld id="{2C6B1073-C6D8-4AEF-AB76-194B29F8A889}" type="slidenum">
              <a:rPr lang="de-DE" smtClean="0"/>
              <a:pPr algn="ctr">
                <a:spcAft>
                  <a:spcPts val="600"/>
                </a:spcAft>
              </a:pPr>
              <a:t>62</a:t>
            </a:fld>
            <a:endParaRPr lang="de-DE"/>
          </a:p>
        </p:txBody>
      </p:sp>
      <p:cxnSp>
        <p:nvCxnSpPr>
          <p:cNvPr id="32783" name="Straight Connector 32782">
            <a:extLst>
              <a:ext uri="{FF2B5EF4-FFF2-40B4-BE49-F238E27FC236}">
                <a16:creationId xmlns:a16="http://schemas.microsoft.com/office/drawing/2014/main" id="{80A61CFF-0E76-478B-B02B-73692D891E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18001"/>
            <a:ext cx="12192000" cy="0"/>
          </a:xfrm>
          <a:prstGeom prst="line">
            <a:avLst/>
          </a:prstGeom>
          <a:ln w="9525" cap="rnd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650FC30C-30BE-2C78-78F2-A5B4556570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825444" y="6144656"/>
            <a:ext cx="4114800" cy="713344"/>
          </a:xfrm>
        </p:spPr>
        <p:txBody>
          <a:bodyPr>
            <a:normAutofit/>
          </a:bodyPr>
          <a:lstStyle/>
          <a:p>
            <a:pPr algn="r">
              <a:spcAft>
                <a:spcPts val="600"/>
              </a:spcAft>
            </a:pPr>
            <a:r>
              <a:rPr lang="de-DE"/>
              <a:t>Bedingte Operationen</a:t>
            </a:r>
          </a:p>
        </p:txBody>
      </p:sp>
    </p:spTree>
    <p:extLst>
      <p:ext uri="{BB962C8B-B14F-4D97-AF65-F5344CB8AC3E}">
        <p14:creationId xmlns:p14="http://schemas.microsoft.com/office/powerpoint/2010/main" val="150015235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06BCADA-165C-9953-7BE8-F06E273360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solidFill>
                  <a:schemeClr val="accent1"/>
                </a:solidFill>
              </a:rPr>
              <a:t>Ternärer Operator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D2A4C30-C58E-B2EE-3043-E26A0DBE1C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6"/>
            <a:ext cx="1060938" cy="44865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de-DE" dirty="0"/>
              <a:t>Statt: 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A70E72BC-FCA5-F85C-3FC5-218BF767F7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Bedingte Operationen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C4EF2B30-9F16-522D-3A85-F582199BA4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63</a:t>
            </a:fld>
            <a:endParaRPr lang="de-DE"/>
          </a:p>
        </p:txBody>
      </p:sp>
      <p:pic>
        <p:nvPicPr>
          <p:cNvPr id="33796" name="Picture 4">
            <a:extLst>
              <a:ext uri="{FF2B5EF4-FFF2-40B4-BE49-F238E27FC236}">
                <a16:creationId xmlns:a16="http://schemas.microsoft.com/office/drawing/2014/main" id="{6748E41C-6B42-8EEF-58AC-D9AF29D3C5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8723" y="1690688"/>
            <a:ext cx="7303477" cy="2330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feld 6">
            <a:extLst>
              <a:ext uri="{FF2B5EF4-FFF2-40B4-BE49-F238E27FC236}">
                <a16:creationId xmlns:a16="http://schemas.microsoft.com/office/drawing/2014/main" id="{E08A007B-4DBA-91FA-F300-584F6B4166B1}"/>
              </a:ext>
            </a:extLst>
          </p:cNvPr>
          <p:cNvSpPr txBox="1"/>
          <p:nvPr/>
        </p:nvSpPr>
        <p:spPr>
          <a:xfrm>
            <a:off x="673922" y="4806821"/>
            <a:ext cx="24504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dirty="0"/>
              <a:t>Kann man:</a:t>
            </a:r>
          </a:p>
        </p:txBody>
      </p:sp>
      <p:pic>
        <p:nvPicPr>
          <p:cNvPr id="33798" name="Picture 6">
            <a:extLst>
              <a:ext uri="{FF2B5EF4-FFF2-40B4-BE49-F238E27FC236}">
                <a16:creationId xmlns:a16="http://schemas.microsoft.com/office/drawing/2014/main" id="{A324D76D-0BF0-D8E8-CAA7-95D613E3BF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4706481"/>
            <a:ext cx="9601200" cy="723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8451449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377C3A7-9258-4199-277D-11A3CB37ED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Elvis - Operator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8BB36B2-04E0-A813-3643-D7EDD72EF1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55428"/>
            <a:ext cx="9428747" cy="1325563"/>
          </a:xfrm>
        </p:spPr>
        <p:txBody>
          <a:bodyPr>
            <a:normAutofit lnSpcReduction="10000"/>
          </a:bodyPr>
          <a:lstStyle/>
          <a:p>
            <a:r>
              <a:rPr lang="de-DE" dirty="0"/>
              <a:t>Kurzform des ternären Operators </a:t>
            </a:r>
          </a:p>
          <a:p>
            <a:r>
              <a:rPr lang="de-DE" dirty="0"/>
              <a:t>Wird verwendet, um einen Standardwert anzugeben, wenn Variable „null“ oder „falsly“ ist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7F89DC07-B473-655F-45FF-7ECCD3754B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Bedingte Operationen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8AF26939-2B94-6148-E3E2-96052AE78A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64</a:t>
            </a:fld>
            <a:endParaRPr lang="de-DE"/>
          </a:p>
        </p:txBody>
      </p:sp>
      <p:pic>
        <p:nvPicPr>
          <p:cNvPr id="34818" name="Picture 2">
            <a:extLst>
              <a:ext uri="{FF2B5EF4-FFF2-40B4-BE49-F238E27FC236}">
                <a16:creationId xmlns:a16="http://schemas.microsoft.com/office/drawing/2014/main" id="{C9395B7D-25C8-5E1F-BCD9-BBA8A000AE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7314" y="2948913"/>
            <a:ext cx="6758185" cy="786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41AF6518-2927-C6B9-0A8C-41A264150046}"/>
              </a:ext>
            </a:extLst>
          </p:cNvPr>
          <p:cNvSpPr txBox="1"/>
          <p:nvPr/>
        </p:nvSpPr>
        <p:spPr>
          <a:xfrm>
            <a:off x="838200" y="3785634"/>
            <a:ext cx="981375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à"/>
            </a:pPr>
            <a:r>
              <a:rPr lang="de-DE" sz="2800" dirty="0"/>
              <a:t>ausdruck1: Der Ausdruck, der ausgewertet wird, wenn dieser „truthy“ ist</a:t>
            </a:r>
          </a:p>
          <a:p>
            <a:pPr marL="285750" indent="-285750">
              <a:buFont typeface="Wingdings" panose="05000000000000000000" pitchFamily="2" charset="2"/>
              <a:buChar char="à"/>
            </a:pPr>
            <a:r>
              <a:rPr lang="de-DE" sz="2800" dirty="0"/>
              <a:t>ausdruck2: Der Ausdruck, der ausgewertet wird, wenn ausdruck1 „null“ oder „falsly“ ist</a:t>
            </a:r>
          </a:p>
        </p:txBody>
      </p:sp>
      <p:cxnSp>
        <p:nvCxnSpPr>
          <p:cNvPr id="8" name="Gerader Verbinder 7">
            <a:extLst>
              <a:ext uri="{FF2B5EF4-FFF2-40B4-BE49-F238E27FC236}">
                <a16:creationId xmlns:a16="http://schemas.microsoft.com/office/drawing/2014/main" id="{2C497A05-F4D0-B0FF-A1E9-D3200C67BC6E}"/>
              </a:ext>
            </a:extLst>
          </p:cNvPr>
          <p:cNvCxnSpPr/>
          <p:nvPr/>
        </p:nvCxnSpPr>
        <p:spPr>
          <a:xfrm>
            <a:off x="0" y="5848350"/>
            <a:ext cx="10344150" cy="0"/>
          </a:xfrm>
          <a:prstGeom prst="line">
            <a:avLst/>
          </a:prstGeom>
          <a:ln w="285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83322375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0E91F5CA-B392-444C-88E3-BF5BAAEBDE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459807F-B6FA-44D3-9A53-C55B6B5688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080681"/>
            <a:ext cx="12192000" cy="2777318"/>
          </a:xfrm>
          <a:prstGeom prst="rect">
            <a:avLst/>
          </a:pr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3679617-E5AB-ED53-8521-1F528519E8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55060" y="5279511"/>
            <a:ext cx="9681882" cy="739880"/>
          </a:xfrm>
        </p:spPr>
        <p:txBody>
          <a:bodyPr anchor="b">
            <a:normAutofit/>
          </a:bodyPr>
          <a:lstStyle/>
          <a:p>
            <a:r>
              <a:rPr lang="de-DE" sz="3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Live Übung: </a:t>
            </a:r>
            <a:r>
              <a:rPr lang="de-DE" sz="3600" dirty="0">
                <a:solidFill>
                  <a:schemeClr val="accent1"/>
                </a:solidFill>
              </a:rPr>
              <a:t>Bedingungen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46CBFFCB-D0EE-C3A4-0F82-F5F21EB34F8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131" b="8164"/>
          <a:stretch/>
        </p:blipFill>
        <p:spPr>
          <a:xfrm>
            <a:off x="20" y="10"/>
            <a:ext cx="12191979" cy="5886523"/>
          </a:xfrm>
          <a:custGeom>
            <a:avLst/>
            <a:gdLst/>
            <a:ahLst/>
            <a:cxnLst/>
            <a:rect l="l" t="t" r="r" b="b"/>
            <a:pathLst>
              <a:path w="12191999" h="5886533">
                <a:moveTo>
                  <a:pt x="4721173" y="4907914"/>
                </a:moveTo>
                <a:lnTo>
                  <a:pt x="4722109" y="4908125"/>
                </a:lnTo>
                <a:cubicBezTo>
                  <a:pt x="4721143" y="4908767"/>
                  <a:pt x="4718263" y="4909373"/>
                  <a:pt x="4717199" y="4909396"/>
                </a:cubicBez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5751311"/>
                </a:lnTo>
                <a:lnTo>
                  <a:pt x="12140860" y="5770509"/>
                </a:lnTo>
                <a:cubicBezTo>
                  <a:pt x="12126656" y="5772723"/>
                  <a:pt x="12093589" y="5827925"/>
                  <a:pt x="12080161" y="5826358"/>
                </a:cubicBezTo>
                <a:cubicBezTo>
                  <a:pt x="11978188" y="5850511"/>
                  <a:pt x="11967361" y="5873564"/>
                  <a:pt x="11917885" y="5861578"/>
                </a:cubicBezTo>
                <a:cubicBezTo>
                  <a:pt x="11872779" y="5859863"/>
                  <a:pt x="11928861" y="5896778"/>
                  <a:pt x="11894610" y="5883738"/>
                </a:cubicBezTo>
                <a:cubicBezTo>
                  <a:pt x="11860359" y="5870698"/>
                  <a:pt x="11736091" y="5807232"/>
                  <a:pt x="11712379" y="5783337"/>
                </a:cubicBezTo>
                <a:cubicBezTo>
                  <a:pt x="11688667" y="5759442"/>
                  <a:pt x="11627912" y="5782933"/>
                  <a:pt x="11585366" y="5740371"/>
                </a:cubicBezTo>
                <a:lnTo>
                  <a:pt x="11516470" y="5663679"/>
                </a:lnTo>
                <a:cubicBezTo>
                  <a:pt x="11468274" y="5661847"/>
                  <a:pt x="11507335" y="5626593"/>
                  <a:pt x="11462692" y="5610127"/>
                </a:cubicBezTo>
                <a:cubicBezTo>
                  <a:pt x="11417567" y="5608500"/>
                  <a:pt x="11408021" y="5556613"/>
                  <a:pt x="11369712" y="5548654"/>
                </a:cubicBezTo>
                <a:cubicBezTo>
                  <a:pt x="11354317" y="5554704"/>
                  <a:pt x="11288328" y="5499810"/>
                  <a:pt x="11273969" y="5488986"/>
                </a:cubicBezTo>
                <a:cubicBezTo>
                  <a:pt x="11231913" y="5490378"/>
                  <a:pt x="11221973" y="5480544"/>
                  <a:pt x="11195084" y="5467967"/>
                </a:cubicBezTo>
                <a:cubicBezTo>
                  <a:pt x="11164086" y="5497749"/>
                  <a:pt x="11171649" y="5471790"/>
                  <a:pt x="11143408" y="5468614"/>
                </a:cubicBezTo>
                <a:cubicBezTo>
                  <a:pt x="11125906" y="5464975"/>
                  <a:pt x="11102603" y="5460835"/>
                  <a:pt x="11085935" y="5459365"/>
                </a:cubicBezTo>
                <a:cubicBezTo>
                  <a:pt x="11057493" y="5459661"/>
                  <a:pt x="11029906" y="5441496"/>
                  <a:pt x="11030953" y="5456484"/>
                </a:cubicBezTo>
                <a:cubicBezTo>
                  <a:pt x="11007784" y="5459001"/>
                  <a:pt x="10982005" y="5463178"/>
                  <a:pt x="10951060" y="5461240"/>
                </a:cubicBezTo>
                <a:cubicBezTo>
                  <a:pt x="10885365" y="5424406"/>
                  <a:pt x="10915288" y="5460968"/>
                  <a:pt x="10857721" y="5448157"/>
                </a:cubicBezTo>
                <a:cubicBezTo>
                  <a:pt x="10806646" y="5435790"/>
                  <a:pt x="10707075" y="5402712"/>
                  <a:pt x="10644616" y="5387039"/>
                </a:cubicBezTo>
                <a:cubicBezTo>
                  <a:pt x="10616446" y="5382224"/>
                  <a:pt x="10558603" y="5371613"/>
                  <a:pt x="10519277" y="5366793"/>
                </a:cubicBezTo>
                <a:cubicBezTo>
                  <a:pt x="10495461" y="5368312"/>
                  <a:pt x="10473830" y="5354868"/>
                  <a:pt x="10445981" y="5364735"/>
                </a:cubicBezTo>
                <a:cubicBezTo>
                  <a:pt x="10436536" y="5368773"/>
                  <a:pt x="10409281" y="5367966"/>
                  <a:pt x="10383865" y="5360888"/>
                </a:cubicBezTo>
                <a:cubicBezTo>
                  <a:pt x="10374827" y="5369095"/>
                  <a:pt x="10347864" y="5360432"/>
                  <a:pt x="10336852" y="5360277"/>
                </a:cubicBezTo>
                <a:cubicBezTo>
                  <a:pt x="10323586" y="5366987"/>
                  <a:pt x="10274741" y="5357921"/>
                  <a:pt x="10261098" y="5350526"/>
                </a:cubicBezTo>
                <a:lnTo>
                  <a:pt x="10126497" y="5339011"/>
                </a:lnTo>
                <a:lnTo>
                  <a:pt x="10082166" y="5336916"/>
                </a:lnTo>
                <a:cubicBezTo>
                  <a:pt x="10074567" y="5338985"/>
                  <a:pt x="10046860" y="5337657"/>
                  <a:pt x="10039237" y="5338580"/>
                </a:cubicBezTo>
                <a:cubicBezTo>
                  <a:pt x="9998458" y="5328479"/>
                  <a:pt x="9984394" y="5327989"/>
                  <a:pt x="9960016" y="5323065"/>
                </a:cubicBezTo>
                <a:cubicBezTo>
                  <a:pt x="9918980" y="5322923"/>
                  <a:pt x="9888741" y="5326122"/>
                  <a:pt x="9847789" y="5316297"/>
                </a:cubicBezTo>
                <a:lnTo>
                  <a:pt x="9728306" y="5296090"/>
                </a:lnTo>
                <a:cubicBezTo>
                  <a:pt x="9675056" y="5305676"/>
                  <a:pt x="9602035" y="5297282"/>
                  <a:pt x="9584504" y="5284670"/>
                </a:cubicBezTo>
                <a:cubicBezTo>
                  <a:pt x="9518952" y="5270394"/>
                  <a:pt x="9415429" y="5244268"/>
                  <a:pt x="9343049" y="5238968"/>
                </a:cubicBezTo>
                <a:lnTo>
                  <a:pt x="9231367" y="5187063"/>
                </a:lnTo>
                <a:lnTo>
                  <a:pt x="9194807" y="5176984"/>
                </a:lnTo>
                <a:lnTo>
                  <a:pt x="9189243" y="5167745"/>
                </a:lnTo>
                <a:lnTo>
                  <a:pt x="9151229" y="5156543"/>
                </a:lnTo>
                <a:lnTo>
                  <a:pt x="9150207" y="5157608"/>
                </a:lnTo>
                <a:cubicBezTo>
                  <a:pt x="9147045" y="5159739"/>
                  <a:pt x="9143081" y="5160831"/>
                  <a:pt x="9137315" y="5159777"/>
                </a:cubicBezTo>
                <a:cubicBezTo>
                  <a:pt x="9138862" y="5179261"/>
                  <a:pt x="9130952" y="5165972"/>
                  <a:pt x="9113809" y="5161143"/>
                </a:cubicBezTo>
                <a:cubicBezTo>
                  <a:pt x="9112388" y="5190326"/>
                  <a:pt x="9068114" y="5155892"/>
                  <a:pt x="9053450" y="5169457"/>
                </a:cubicBezTo>
                <a:lnTo>
                  <a:pt x="9005483" y="5166172"/>
                </a:lnTo>
                <a:lnTo>
                  <a:pt x="9005198" y="5166412"/>
                </a:lnTo>
                <a:cubicBezTo>
                  <a:pt x="9003143" y="5166632"/>
                  <a:pt x="9000324" y="5166304"/>
                  <a:pt x="8996229" y="5165201"/>
                </a:cubicBezTo>
                <a:lnTo>
                  <a:pt x="8990391" y="5163140"/>
                </a:lnTo>
                <a:lnTo>
                  <a:pt x="8974334" y="5159914"/>
                </a:lnTo>
                <a:lnTo>
                  <a:pt x="8968008" y="5160614"/>
                </a:lnTo>
                <a:lnTo>
                  <a:pt x="8963045" y="5162839"/>
                </a:lnTo>
                <a:cubicBezTo>
                  <a:pt x="8954690" y="5154888"/>
                  <a:pt x="8955517" y="5145940"/>
                  <a:pt x="8928985" y="5166027"/>
                </a:cubicBezTo>
                <a:cubicBezTo>
                  <a:pt x="8898031" y="5165007"/>
                  <a:pt x="8789300" y="5150352"/>
                  <a:pt x="8752441" y="5146795"/>
                </a:cubicBezTo>
                <a:cubicBezTo>
                  <a:pt x="8719819" y="5136075"/>
                  <a:pt x="8748194" y="5149736"/>
                  <a:pt x="8707844" y="5144694"/>
                </a:cubicBezTo>
                <a:cubicBezTo>
                  <a:pt x="8671606" y="5125159"/>
                  <a:pt x="8639142" y="5141599"/>
                  <a:pt x="8596068" y="5136122"/>
                </a:cubicBezTo>
                <a:lnTo>
                  <a:pt x="8525227" y="5150964"/>
                </a:lnTo>
                <a:lnTo>
                  <a:pt x="8510980" y="5145049"/>
                </a:lnTo>
                <a:lnTo>
                  <a:pt x="8506164" y="5142048"/>
                </a:lnTo>
                <a:cubicBezTo>
                  <a:pt x="8502646" y="5140271"/>
                  <a:pt x="8500045" y="5139460"/>
                  <a:pt x="8497965" y="5139310"/>
                </a:cubicBezTo>
                <a:lnTo>
                  <a:pt x="8497591" y="5139489"/>
                </a:lnTo>
                <a:lnTo>
                  <a:pt x="8490246" y="5136439"/>
                </a:lnTo>
                <a:lnTo>
                  <a:pt x="8367179" y="5122397"/>
                </a:lnTo>
                <a:cubicBezTo>
                  <a:pt x="8362021" y="5120372"/>
                  <a:pt x="8357730" y="5120720"/>
                  <a:pt x="8353796" y="5122203"/>
                </a:cubicBezTo>
                <a:lnTo>
                  <a:pt x="8352369" y="5123043"/>
                </a:lnTo>
                <a:lnTo>
                  <a:pt x="8320101" y="5105625"/>
                </a:lnTo>
                <a:lnTo>
                  <a:pt x="8314429" y="5105299"/>
                </a:lnTo>
                <a:lnTo>
                  <a:pt x="8295170" y="5091404"/>
                </a:lnTo>
                <a:lnTo>
                  <a:pt x="8284273" y="5085581"/>
                </a:lnTo>
                <a:lnTo>
                  <a:pt x="8283146" y="5081138"/>
                </a:lnTo>
                <a:cubicBezTo>
                  <a:pt x="8280842" y="5077893"/>
                  <a:pt x="8276148" y="5075245"/>
                  <a:pt x="8266072" y="5073963"/>
                </a:cubicBezTo>
                <a:lnTo>
                  <a:pt x="8263373" y="5074193"/>
                </a:lnTo>
                <a:lnTo>
                  <a:pt x="8252030" y="5064350"/>
                </a:lnTo>
                <a:cubicBezTo>
                  <a:pt x="8248856" y="5060500"/>
                  <a:pt x="8246644" y="5056218"/>
                  <a:pt x="8245831" y="5051358"/>
                </a:cubicBezTo>
                <a:cubicBezTo>
                  <a:pt x="8181824" y="5054265"/>
                  <a:pt x="8147127" y="5020143"/>
                  <a:pt x="8090268" y="5005197"/>
                </a:cubicBezTo>
                <a:cubicBezTo>
                  <a:pt x="8025464" y="4982055"/>
                  <a:pt x="7967067" y="4960819"/>
                  <a:pt x="7905404" y="4963224"/>
                </a:cubicBezTo>
                <a:cubicBezTo>
                  <a:pt x="7835116" y="4948312"/>
                  <a:pt x="7780962" y="4946081"/>
                  <a:pt x="7718741" y="4937509"/>
                </a:cubicBezTo>
                <a:lnTo>
                  <a:pt x="7614343" y="4940980"/>
                </a:lnTo>
                <a:lnTo>
                  <a:pt x="7527539" y="4935152"/>
                </a:lnTo>
                <a:lnTo>
                  <a:pt x="7519567" y="4932599"/>
                </a:lnTo>
                <a:cubicBezTo>
                  <a:pt x="7513989" y="4931260"/>
                  <a:pt x="7510169" y="4930910"/>
                  <a:pt x="7507408" y="4931264"/>
                </a:cubicBezTo>
                <a:lnTo>
                  <a:pt x="7507036" y="4931591"/>
                </a:lnTo>
                <a:lnTo>
                  <a:pt x="7495791" y="4929639"/>
                </a:lnTo>
                <a:cubicBezTo>
                  <a:pt x="7476982" y="4925521"/>
                  <a:pt x="7422524" y="4942937"/>
                  <a:pt x="7405387" y="4937744"/>
                </a:cubicBezTo>
                <a:cubicBezTo>
                  <a:pt x="7374785" y="4940694"/>
                  <a:pt x="7333986" y="4941799"/>
                  <a:pt x="7312176" y="4947339"/>
                </a:cubicBezTo>
                <a:lnTo>
                  <a:pt x="7310849" y="4948781"/>
                </a:lnTo>
                <a:lnTo>
                  <a:pt x="7218556" y="4923532"/>
                </a:lnTo>
                <a:lnTo>
                  <a:pt x="7201098" y="4918982"/>
                </a:lnTo>
                <a:lnTo>
                  <a:pt x="7197000" y="4913624"/>
                </a:lnTo>
                <a:cubicBezTo>
                  <a:pt x="7192108" y="4910101"/>
                  <a:pt x="7184502" y="4907962"/>
                  <a:pt x="7170804" y="4908976"/>
                </a:cubicBezTo>
                <a:lnTo>
                  <a:pt x="7096984" y="4896748"/>
                </a:lnTo>
                <a:cubicBezTo>
                  <a:pt x="7061144" y="4895770"/>
                  <a:pt x="7050185" y="4894793"/>
                  <a:pt x="7018492" y="4897122"/>
                </a:cubicBezTo>
                <a:cubicBezTo>
                  <a:pt x="6937524" y="4886184"/>
                  <a:pt x="6943641" y="4862018"/>
                  <a:pt x="6904142" y="4867616"/>
                </a:cubicBezTo>
                <a:cubicBezTo>
                  <a:pt x="6871918" y="4872824"/>
                  <a:pt x="6787985" y="4853750"/>
                  <a:pt x="6708218" y="4839661"/>
                </a:cubicBezTo>
                <a:cubicBezTo>
                  <a:pt x="6649102" y="4830206"/>
                  <a:pt x="6628102" y="4816105"/>
                  <a:pt x="6549451" y="4810885"/>
                </a:cubicBezTo>
                <a:cubicBezTo>
                  <a:pt x="6472150" y="4766795"/>
                  <a:pt x="6409692" y="4790518"/>
                  <a:pt x="6317556" y="4764085"/>
                </a:cubicBezTo>
                <a:cubicBezTo>
                  <a:pt x="6297547" y="4748563"/>
                  <a:pt x="6209288" y="4765756"/>
                  <a:pt x="6168670" y="4761998"/>
                </a:cubicBezTo>
                <a:cubicBezTo>
                  <a:pt x="6128052" y="4758240"/>
                  <a:pt x="6090536" y="4744692"/>
                  <a:pt x="6073844" y="4741536"/>
                </a:cubicBezTo>
                <a:lnTo>
                  <a:pt x="6068526" y="4743073"/>
                </a:lnTo>
                <a:lnTo>
                  <a:pt x="6048634" y="4742390"/>
                </a:lnTo>
                <a:lnTo>
                  <a:pt x="6041279" y="4750739"/>
                </a:lnTo>
                <a:lnTo>
                  <a:pt x="6010088" y="4755832"/>
                </a:lnTo>
                <a:cubicBezTo>
                  <a:pt x="5998677" y="4756419"/>
                  <a:pt x="5970124" y="4755506"/>
                  <a:pt x="5957373" y="4752188"/>
                </a:cubicBezTo>
                <a:lnTo>
                  <a:pt x="5758915" y="4736496"/>
                </a:lnTo>
                <a:lnTo>
                  <a:pt x="5626957" y="4735473"/>
                </a:lnTo>
                <a:lnTo>
                  <a:pt x="5470902" y="4749493"/>
                </a:lnTo>
                <a:cubicBezTo>
                  <a:pt x="5478131" y="4762521"/>
                  <a:pt x="5439006" y="4748455"/>
                  <a:pt x="5432757" y="4760746"/>
                </a:cubicBezTo>
                <a:cubicBezTo>
                  <a:pt x="5429365" y="4770778"/>
                  <a:pt x="5391824" y="4775462"/>
                  <a:pt x="5381664" y="4778448"/>
                </a:cubicBezTo>
                <a:lnTo>
                  <a:pt x="5261760" y="4798865"/>
                </a:lnTo>
                <a:cubicBezTo>
                  <a:pt x="5251595" y="4799049"/>
                  <a:pt x="5230547" y="4807359"/>
                  <a:pt x="5222959" y="4809989"/>
                </a:cubicBezTo>
                <a:lnTo>
                  <a:pt x="5174657" y="4812979"/>
                </a:lnTo>
                <a:lnTo>
                  <a:pt x="5156551" y="4820202"/>
                </a:lnTo>
                <a:lnTo>
                  <a:pt x="5142595" y="4823602"/>
                </a:lnTo>
                <a:lnTo>
                  <a:pt x="5139593" y="4825703"/>
                </a:lnTo>
                <a:cubicBezTo>
                  <a:pt x="5133873" y="4829743"/>
                  <a:pt x="5128076" y="4833554"/>
                  <a:pt x="5121656" y="4836556"/>
                </a:cubicBezTo>
                <a:cubicBezTo>
                  <a:pt x="5108317" y="4807937"/>
                  <a:pt x="5064853" y="4857373"/>
                  <a:pt x="5065787" y="4829985"/>
                </a:cubicBezTo>
                <a:cubicBezTo>
                  <a:pt x="5028193" y="4841501"/>
                  <a:pt x="5038944" y="4812412"/>
                  <a:pt x="5011510" y="4846366"/>
                </a:cubicBezTo>
                <a:cubicBezTo>
                  <a:pt x="4937023" y="4845983"/>
                  <a:pt x="4916353" y="4832976"/>
                  <a:pt x="4840437" y="4870383"/>
                </a:cubicBezTo>
                <a:cubicBezTo>
                  <a:pt x="4806739" y="4887025"/>
                  <a:pt x="4784106" y="4898171"/>
                  <a:pt x="4762444" y="4898151"/>
                </a:cubicBezTo>
                <a:cubicBezTo>
                  <a:pt x="4741323" y="4902652"/>
                  <a:pt x="4729481" y="4905474"/>
                  <a:pt x="4723182" y="4907166"/>
                </a:cubicBezTo>
                <a:lnTo>
                  <a:pt x="4721173" y="4907914"/>
                </a:lnTo>
                <a:lnTo>
                  <a:pt x="4715524" y="4906639"/>
                </a:lnTo>
                <a:cubicBezTo>
                  <a:pt x="4680148" y="4913595"/>
                  <a:pt x="4524744" y="4914403"/>
                  <a:pt x="4515810" y="4916541"/>
                </a:cubicBezTo>
                <a:cubicBezTo>
                  <a:pt x="4457819" y="4929653"/>
                  <a:pt x="4462659" y="4930394"/>
                  <a:pt x="4428539" y="4927192"/>
                </a:cubicBezTo>
                <a:cubicBezTo>
                  <a:pt x="4423303" y="4923821"/>
                  <a:pt x="4368974" y="4930115"/>
                  <a:pt x="4362872" y="4928538"/>
                </a:cubicBezTo>
                <a:lnTo>
                  <a:pt x="4316962" y="4921923"/>
                </a:lnTo>
                <a:lnTo>
                  <a:pt x="4315106" y="4923264"/>
                </a:lnTo>
                <a:cubicBezTo>
                  <a:pt x="4306123" y="4926635"/>
                  <a:pt x="4299993" y="4926634"/>
                  <a:pt x="4295140" y="4925143"/>
                </a:cubicBezTo>
                <a:lnTo>
                  <a:pt x="4290059" y="4922226"/>
                </a:lnTo>
                <a:lnTo>
                  <a:pt x="4276138" y="4922472"/>
                </a:lnTo>
                <a:lnTo>
                  <a:pt x="4248113" y="4920148"/>
                </a:lnTo>
                <a:lnTo>
                  <a:pt x="4202046" y="4922943"/>
                </a:lnTo>
                <a:cubicBezTo>
                  <a:pt x="4201945" y="4923363"/>
                  <a:pt x="4201842" y="4923782"/>
                  <a:pt x="4201741" y="4924202"/>
                </a:cubicBezTo>
                <a:cubicBezTo>
                  <a:pt x="4200116" y="4927039"/>
                  <a:pt x="4197140" y="4929158"/>
                  <a:pt x="4191245" y="4929836"/>
                </a:cubicBezTo>
                <a:cubicBezTo>
                  <a:pt x="4204212" y="4947125"/>
                  <a:pt x="4161274" y="4945230"/>
                  <a:pt x="4142742" y="4945701"/>
                </a:cubicBezTo>
                <a:cubicBezTo>
                  <a:pt x="4124717" y="4952767"/>
                  <a:pt x="4099099" y="4966347"/>
                  <a:pt x="4083094" y="4972234"/>
                </a:cubicBezTo>
                <a:lnTo>
                  <a:pt x="4074543" y="4973069"/>
                </a:lnTo>
                <a:cubicBezTo>
                  <a:pt x="4074504" y="4973170"/>
                  <a:pt x="4074463" y="4973269"/>
                  <a:pt x="4074424" y="4973368"/>
                </a:cubicBezTo>
                <a:cubicBezTo>
                  <a:pt x="4072678" y="4974152"/>
                  <a:pt x="4069906" y="4974653"/>
                  <a:pt x="4065507" y="4974812"/>
                </a:cubicBezTo>
                <a:lnTo>
                  <a:pt x="4058951" y="4974594"/>
                </a:lnTo>
                <a:lnTo>
                  <a:pt x="4042361" y="4976215"/>
                </a:lnTo>
                <a:lnTo>
                  <a:pt x="4036993" y="4978649"/>
                </a:lnTo>
                <a:lnTo>
                  <a:pt x="4035360" y="4982316"/>
                </a:lnTo>
                <a:lnTo>
                  <a:pt x="4033775" y="4982081"/>
                </a:lnTo>
                <a:cubicBezTo>
                  <a:pt x="4021424" y="4977217"/>
                  <a:pt x="4016874" y="4968841"/>
                  <a:pt x="4004535" y="4994649"/>
                </a:cubicBezTo>
                <a:cubicBezTo>
                  <a:pt x="3976667" y="4987584"/>
                  <a:pt x="3972977" y="5002913"/>
                  <a:pt x="3936843" y="5012106"/>
                </a:cubicBezTo>
                <a:cubicBezTo>
                  <a:pt x="3920506" y="5004382"/>
                  <a:pt x="3908535" y="5009071"/>
                  <a:pt x="3897272" y="5017761"/>
                </a:cubicBezTo>
                <a:cubicBezTo>
                  <a:pt x="3861092" y="5017265"/>
                  <a:pt x="3829628" y="5031135"/>
                  <a:pt x="3789757" y="5037999"/>
                </a:cubicBezTo>
                <a:cubicBezTo>
                  <a:pt x="3741007" y="5052705"/>
                  <a:pt x="3725129" y="5054682"/>
                  <a:pt x="3682510" y="5061922"/>
                </a:cubicBezTo>
                <a:lnTo>
                  <a:pt x="3610032" y="5094193"/>
                </a:lnTo>
                <a:lnTo>
                  <a:pt x="3603852" y="5092831"/>
                </a:lnTo>
                <a:cubicBezTo>
                  <a:pt x="3599580" y="5092212"/>
                  <a:pt x="3596726" y="5092212"/>
                  <a:pt x="3594733" y="5092667"/>
                </a:cubicBezTo>
                <a:lnTo>
                  <a:pt x="3594498" y="5092936"/>
                </a:lnTo>
                <a:lnTo>
                  <a:pt x="3585975" y="5092246"/>
                </a:lnTo>
                <a:cubicBezTo>
                  <a:pt x="3571623" y="5090455"/>
                  <a:pt x="3549389" y="5104654"/>
                  <a:pt x="3536132" y="5101945"/>
                </a:cubicBezTo>
                <a:cubicBezTo>
                  <a:pt x="3513940" y="5106241"/>
                  <a:pt x="3488622" y="5099976"/>
                  <a:pt x="3473220" y="5105606"/>
                </a:cubicBezTo>
                <a:lnTo>
                  <a:pt x="3400725" y="5117654"/>
                </a:lnTo>
                <a:lnTo>
                  <a:pt x="3375935" y="5106247"/>
                </a:lnTo>
                <a:lnTo>
                  <a:pt x="3348219" y="5109860"/>
                </a:lnTo>
                <a:cubicBezTo>
                  <a:pt x="3337206" y="5110533"/>
                  <a:pt x="3327054" y="5111295"/>
                  <a:pt x="3319639" y="5114795"/>
                </a:cubicBezTo>
                <a:lnTo>
                  <a:pt x="3248529" y="5133347"/>
                </a:lnTo>
                <a:lnTo>
                  <a:pt x="3210308" y="5119794"/>
                </a:lnTo>
                <a:cubicBezTo>
                  <a:pt x="3206088" y="5117870"/>
                  <a:pt x="3200152" y="5117326"/>
                  <a:pt x="3190375" y="5119915"/>
                </a:cubicBezTo>
                <a:lnTo>
                  <a:pt x="3188145" y="5121096"/>
                </a:lnTo>
                <a:cubicBezTo>
                  <a:pt x="3182625" y="5119116"/>
                  <a:pt x="3141856" y="5121682"/>
                  <a:pt x="3108596" y="5122416"/>
                </a:cubicBezTo>
                <a:cubicBezTo>
                  <a:pt x="3055968" y="5124842"/>
                  <a:pt x="3048940" y="5117475"/>
                  <a:pt x="2988584" y="5125502"/>
                </a:cubicBezTo>
                <a:cubicBezTo>
                  <a:pt x="2928853" y="5129690"/>
                  <a:pt x="2917951" y="5124649"/>
                  <a:pt x="2876540" y="5133019"/>
                </a:cubicBezTo>
                <a:lnTo>
                  <a:pt x="2626864" y="5133771"/>
                </a:lnTo>
                <a:cubicBezTo>
                  <a:pt x="2562348" y="5111858"/>
                  <a:pt x="2563422" y="5142456"/>
                  <a:pt x="2491422" y="5135486"/>
                </a:cubicBezTo>
                <a:cubicBezTo>
                  <a:pt x="2433091" y="5200962"/>
                  <a:pt x="2455709" y="5160483"/>
                  <a:pt x="2415617" y="5168715"/>
                </a:cubicBezTo>
                <a:lnTo>
                  <a:pt x="2290098" y="5166151"/>
                </a:lnTo>
                <a:cubicBezTo>
                  <a:pt x="2257057" y="5152522"/>
                  <a:pt x="2202458" y="5187690"/>
                  <a:pt x="2161714" y="5169302"/>
                </a:cubicBezTo>
                <a:cubicBezTo>
                  <a:pt x="2122714" y="5172302"/>
                  <a:pt x="2080450" y="5180350"/>
                  <a:pt x="2056089" y="5184144"/>
                </a:cubicBezTo>
                <a:cubicBezTo>
                  <a:pt x="2019828" y="5191108"/>
                  <a:pt x="1978839" y="5203797"/>
                  <a:pt x="1944153" y="5211084"/>
                </a:cubicBezTo>
                <a:cubicBezTo>
                  <a:pt x="1925867" y="5199079"/>
                  <a:pt x="1896027" y="5224183"/>
                  <a:pt x="1847968" y="5227868"/>
                </a:cubicBezTo>
                <a:cubicBezTo>
                  <a:pt x="1827977" y="5213971"/>
                  <a:pt x="1815570" y="5230544"/>
                  <a:pt x="1777083" y="5212267"/>
                </a:cubicBezTo>
                <a:cubicBezTo>
                  <a:pt x="1775439" y="5214216"/>
                  <a:pt x="1773397" y="5216035"/>
                  <a:pt x="1771025" y="5217668"/>
                </a:cubicBezTo>
                <a:cubicBezTo>
                  <a:pt x="1757251" y="5227146"/>
                  <a:pt x="1735528" y="5228402"/>
                  <a:pt x="1722509" y="5220470"/>
                </a:cubicBezTo>
                <a:cubicBezTo>
                  <a:pt x="1691779" y="5208440"/>
                  <a:pt x="1662321" y="5203305"/>
                  <a:pt x="1633941" y="5200774"/>
                </a:cubicBezTo>
                <a:lnTo>
                  <a:pt x="1586145" y="5210184"/>
                </a:lnTo>
                <a:cubicBezTo>
                  <a:pt x="1567948" y="5215416"/>
                  <a:pt x="1545900" y="5226363"/>
                  <a:pt x="1524748" y="5232173"/>
                </a:cubicBezTo>
                <a:cubicBezTo>
                  <a:pt x="1502586" y="5235395"/>
                  <a:pt x="1478013" y="5230993"/>
                  <a:pt x="1459242" y="5245044"/>
                </a:cubicBezTo>
                <a:cubicBezTo>
                  <a:pt x="1421474" y="5260197"/>
                  <a:pt x="1374524" y="5244220"/>
                  <a:pt x="1349457" y="5280705"/>
                </a:cubicBezTo>
                <a:cubicBezTo>
                  <a:pt x="1273276" y="5302389"/>
                  <a:pt x="1121512" y="5336260"/>
                  <a:pt x="1009212" y="5361227"/>
                </a:cubicBezTo>
                <a:cubicBezTo>
                  <a:pt x="939016" y="5373529"/>
                  <a:pt x="866895" y="5370149"/>
                  <a:pt x="808572" y="5377024"/>
                </a:cubicBezTo>
                <a:cubicBezTo>
                  <a:pt x="802823" y="5374184"/>
                  <a:pt x="726016" y="5397963"/>
                  <a:pt x="719549" y="5396991"/>
                </a:cubicBezTo>
                <a:lnTo>
                  <a:pt x="698795" y="5397657"/>
                </a:lnTo>
                <a:cubicBezTo>
                  <a:pt x="689833" y="5401894"/>
                  <a:pt x="683492" y="5402495"/>
                  <a:pt x="678327" y="5401487"/>
                </a:cubicBezTo>
                <a:lnTo>
                  <a:pt x="672784" y="5399085"/>
                </a:lnTo>
                <a:lnTo>
                  <a:pt x="658406" y="5400696"/>
                </a:lnTo>
                <a:lnTo>
                  <a:pt x="629185" y="5401132"/>
                </a:lnTo>
                <a:lnTo>
                  <a:pt x="624558" y="5403782"/>
                </a:lnTo>
                <a:lnTo>
                  <a:pt x="581798" y="5408438"/>
                </a:lnTo>
                <a:cubicBezTo>
                  <a:pt x="581736" y="5408865"/>
                  <a:pt x="581671" y="5409294"/>
                  <a:pt x="581608" y="5409722"/>
                </a:cubicBezTo>
                <a:cubicBezTo>
                  <a:pt x="580204" y="5412704"/>
                  <a:pt x="577331" y="5415106"/>
                  <a:pt x="571299" y="5416358"/>
                </a:cubicBezTo>
                <a:cubicBezTo>
                  <a:pt x="551623" y="5426267"/>
                  <a:pt x="484499" y="5459654"/>
                  <a:pt x="463549" y="5469173"/>
                </a:cubicBezTo>
                <a:cubicBezTo>
                  <a:pt x="453136" y="5470720"/>
                  <a:pt x="449731" y="5472678"/>
                  <a:pt x="445606" y="5473465"/>
                </a:cubicBezTo>
                <a:lnTo>
                  <a:pt x="438799" y="5473893"/>
                </a:lnTo>
                <a:cubicBezTo>
                  <a:pt x="417222" y="5482183"/>
                  <a:pt x="343312" y="5513407"/>
                  <a:pt x="316138" y="5523213"/>
                </a:cubicBezTo>
                <a:cubicBezTo>
                  <a:pt x="298481" y="5517132"/>
                  <a:pt x="286556" y="5522972"/>
                  <a:pt x="275748" y="5532726"/>
                </a:cubicBezTo>
                <a:cubicBezTo>
                  <a:pt x="238274" y="5535784"/>
                  <a:pt x="207076" y="5552679"/>
                  <a:pt x="166496" y="5563424"/>
                </a:cubicBezTo>
                <a:lnTo>
                  <a:pt x="0" y="5629888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481667986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ACA2EA0-FFD3-42EC-9406-B595015ED9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D5288BCE-665C-472A-8C43-664BCFA31E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8762" y="1247775"/>
            <a:ext cx="9144000" cy="3007447"/>
          </a:xfrm>
          <a:prstGeom prst="rect">
            <a:avLst/>
          </a:prstGeom>
          <a:solidFill>
            <a:schemeClr val="bg1"/>
          </a:solidFill>
          <a:ln w="12700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EF00567C-33C0-2AB2-EFE2-CDE04E0717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04988" y="1442172"/>
            <a:ext cx="8582025" cy="2177328"/>
          </a:xfrm>
        </p:spPr>
        <p:txBody>
          <a:bodyPr anchor="ctr">
            <a:normAutofit/>
          </a:bodyPr>
          <a:lstStyle/>
          <a:p>
            <a:r>
              <a:rPr lang="de-DE" sz="6600" dirty="0"/>
              <a:t>Klassen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46C57131-53A7-4C1A-BEA8-25F06A06AD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87872" y="3912322"/>
            <a:ext cx="7225780" cy="6858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0266733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2" name="Rectangle 41">
            <a:extLst>
              <a:ext uri="{FF2B5EF4-FFF2-40B4-BE49-F238E27FC236}">
                <a16:creationId xmlns:a16="http://schemas.microsoft.com/office/drawing/2014/main" id="{058A14AF-9FB5-4CC7-BA35-E8E85D3EDF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8A18C1D-EF4A-2B6C-9556-3E288BED78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3662" y="386930"/>
            <a:ext cx="10066122" cy="129844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kern="1200">
                <a:latin typeface="+mj-lt"/>
                <a:ea typeface="+mj-ea"/>
                <a:cs typeface="+mj-cs"/>
              </a:rPr>
              <a:t>Definition einer Klasse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3A9A4357-BD1D-4622-A4FE-766E6AB8DE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-2" y="1998845"/>
            <a:ext cx="11454595" cy="78169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E659831F-0D9A-4C63-9EBB-8435B85A4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3079"/>
            <a:ext cx="11383362" cy="426799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960A805-D39C-64F9-592C-FA87BB6D41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3661" y="2599509"/>
            <a:ext cx="4530898" cy="363945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buNone/>
            </a:pPr>
            <a:r>
              <a:rPr lang="en-US" sz="2000" b="0" i="0" u="none" strike="noStrike" kern="1200" dirty="0">
                <a:effectLst/>
                <a:highlight>
                  <a:srgbClr val="FFFFFF"/>
                </a:highlight>
                <a:latin typeface="+mn-lt"/>
                <a:ea typeface="+mn-ea"/>
                <a:cs typeface="+mn-cs"/>
              </a:rPr>
              <a:t>Klassen in Groovy sind </a:t>
            </a:r>
            <a:r>
              <a:rPr lang="en-US" sz="2000" b="0" i="0" u="none" strike="noStrike" kern="1200">
                <a:effectLst/>
                <a:highlight>
                  <a:srgbClr val="FFFFFF"/>
                </a:highlight>
                <a:latin typeface="+mn-lt"/>
                <a:ea typeface="+mn-ea"/>
                <a:cs typeface="+mn-cs"/>
              </a:rPr>
              <a:t>ähnlich</a:t>
            </a:r>
            <a:r>
              <a:rPr lang="en-US" sz="2000" b="0" i="0" u="none" strike="noStrike" kern="1200" dirty="0">
                <a:effectLst/>
                <a:highlight>
                  <a:srgbClr val="FFFFFF"/>
                </a:highlight>
                <a:latin typeface="+mn-lt"/>
                <a:ea typeface="+mn-ea"/>
                <a:cs typeface="+mn-cs"/>
              </a:rPr>
              <a:t> wie in Java, </a:t>
            </a:r>
            <a:r>
              <a:rPr lang="en-US" sz="2000" b="0" i="0" u="none" strike="noStrike" kern="1200">
                <a:effectLst/>
                <a:highlight>
                  <a:srgbClr val="FFFFFF"/>
                </a:highlight>
                <a:latin typeface="+mn-lt"/>
                <a:ea typeface="+mn-ea"/>
                <a:cs typeface="+mn-cs"/>
              </a:rPr>
              <a:t>aber</a:t>
            </a:r>
            <a:r>
              <a:rPr lang="en-US" sz="2000" b="0" i="0" u="none" strike="noStrike" kern="1200" dirty="0">
                <a:effectLst/>
                <a:highlight>
                  <a:srgbClr val="FFFFFF"/>
                </a:highlight>
                <a:latin typeface="+mn-lt"/>
                <a:ea typeface="+mn-ea"/>
                <a:cs typeface="+mn-cs"/>
              </a:rPr>
              <a:t> </a:t>
            </a:r>
            <a:r>
              <a:rPr lang="en-US" sz="2000" b="0" i="0" u="none" strike="noStrike" kern="1200">
                <a:effectLst/>
                <a:highlight>
                  <a:srgbClr val="FFFFFF"/>
                </a:highlight>
                <a:latin typeface="+mn-lt"/>
                <a:ea typeface="+mn-ea"/>
                <a:cs typeface="+mn-cs"/>
              </a:rPr>
              <a:t>syntaktisch</a:t>
            </a:r>
            <a:r>
              <a:rPr lang="en-US" sz="2000" b="0" i="0" u="none" strike="noStrike" kern="1200" dirty="0">
                <a:effectLst/>
                <a:highlight>
                  <a:srgbClr val="FFFFFF"/>
                </a:highlight>
                <a:latin typeface="+mn-lt"/>
                <a:ea typeface="+mn-ea"/>
                <a:cs typeface="+mn-cs"/>
              </a:rPr>
              <a:t> </a:t>
            </a:r>
            <a:r>
              <a:rPr lang="en-US" sz="2000" b="0" i="0" u="none" strike="noStrike" kern="1200">
                <a:effectLst/>
                <a:highlight>
                  <a:srgbClr val="FFFFFF"/>
                </a:highlight>
                <a:latin typeface="+mn-lt"/>
                <a:ea typeface="+mn-ea"/>
                <a:cs typeface="+mn-cs"/>
              </a:rPr>
              <a:t>einfacher</a:t>
            </a:r>
          </a:p>
        </p:txBody>
      </p:sp>
      <p:pic>
        <p:nvPicPr>
          <p:cNvPr id="37" name="Grafik 36" descr="Ein Bild, das Text, Software, Multimedia-Software, Computer enthält.&#10;&#10;Automatisch generierte Beschreibung">
            <a:extLst>
              <a:ext uri="{FF2B5EF4-FFF2-40B4-BE49-F238E27FC236}">
                <a16:creationId xmlns:a16="http://schemas.microsoft.com/office/drawing/2014/main" id="{16FD6BF4-A5F5-21D2-9859-EC59FF2EE9D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149" t="15253" r="55601" b="67399"/>
          <a:stretch/>
        </p:blipFill>
        <p:spPr>
          <a:xfrm>
            <a:off x="6029325" y="3094011"/>
            <a:ext cx="5032484" cy="2670441"/>
          </a:xfrm>
          <a:prstGeom prst="rect">
            <a:avLst/>
          </a:prstGeom>
        </p:spPr>
      </p:pic>
      <p:sp>
        <p:nvSpPr>
          <p:cNvPr id="48" name="Rectangle 47">
            <a:extLst>
              <a:ext uri="{FF2B5EF4-FFF2-40B4-BE49-F238E27FC236}">
                <a16:creationId xmlns:a16="http://schemas.microsoft.com/office/drawing/2014/main" id="{E6995CE5-F890-4ABA-82A2-26507CE8D2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1228040" y="2313027"/>
            <a:ext cx="781700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80B3ADF-8C72-8CA9-16C3-26E5F2D749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224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de-DE" dirty="0"/>
              <a:t>Klassen</a:t>
            </a:r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836FD02-BB5C-CCA2-0CA0-53E54774F8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224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de-DE" smtClean="0"/>
              <a:pPr>
                <a:spcAft>
                  <a:spcPts val="600"/>
                </a:spcAft>
              </a:pPr>
              <a:t>67</a:t>
            </a:fld>
            <a:endParaRPr lang="de-DE"/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9AD57DF3-5F70-474B-84C7-0126A295D7BF}"/>
              </a:ext>
            </a:extLst>
          </p:cNvPr>
          <p:cNvSpPr txBox="1"/>
          <p:nvPr/>
        </p:nvSpPr>
        <p:spPr>
          <a:xfrm>
            <a:off x="942109" y="2528454"/>
            <a:ext cx="3768436" cy="18010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278629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2">
            <a:extLst>
              <a:ext uri="{FF2B5EF4-FFF2-40B4-BE49-F238E27FC236}">
                <a16:creationId xmlns:a16="http://schemas.microsoft.com/office/drawing/2014/main" id="{9A724DBA-D2D9-471E-8ED7-2015DDD950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3CD3987-8838-3728-94BF-F917453D9B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39014" y="525982"/>
            <a:ext cx="4282983" cy="120036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6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Konstruktoren</a:t>
            </a:r>
          </a:p>
        </p:txBody>
      </p:sp>
      <p:sp>
        <p:nvSpPr>
          <p:cNvPr id="20" name="Rectangle 14">
            <a:extLst>
              <a:ext uri="{FF2B5EF4-FFF2-40B4-BE49-F238E27FC236}">
                <a16:creationId xmlns:a16="http://schemas.microsoft.com/office/drawing/2014/main" id="{08980754-6F4B-43C9-B9BE-127B6BED65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546413" y="215201"/>
            <a:ext cx="740664" cy="1183349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C1BBA94-3F40-40AA-8BB9-E69E25E53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0234" y="354959"/>
            <a:ext cx="6184973" cy="591521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Inhaltsplatzhalter 7" descr="Ein Bild, das Text, Software, Computer, Computersymbol enthält.&#10;&#10;Automatisch generierte Beschreibung">
            <a:extLst>
              <a:ext uri="{FF2B5EF4-FFF2-40B4-BE49-F238E27FC236}">
                <a16:creationId xmlns:a16="http://schemas.microsoft.com/office/drawing/2014/main" id="{F02F7076-EF49-D548-87A1-75D1192793D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9610" t="17193" r="27253" b="17345"/>
          <a:stretch/>
        </p:blipFill>
        <p:spPr>
          <a:xfrm>
            <a:off x="576244" y="1059204"/>
            <a:ext cx="5628018" cy="4506721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169CC832-2974-4E8D-90ED-3E2941BA73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277786" y="1944913"/>
            <a:ext cx="402336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DD1ABEC1-3F6E-E60D-5A30-B869794BE656}"/>
              </a:ext>
            </a:extLst>
          </p:cNvPr>
          <p:cNvSpPr txBox="1"/>
          <p:nvPr/>
        </p:nvSpPr>
        <p:spPr>
          <a:xfrm>
            <a:off x="7239012" y="2031101"/>
            <a:ext cx="4282984" cy="35119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b="0" i="0" u="none" strike="noStrike">
                <a:effectLst/>
              </a:rPr>
              <a:t>Groovy fügt automatisch einen Standardkonstruktor hinzu.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b="0" i="0" u="none" strike="noStrike">
                <a:effectLst/>
              </a:rPr>
              <a:t>Benutzerdefinierte Konstruktoren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9518503C-F8DA-76AE-ECC2-D7F0F29926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224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Klassen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C5F56563-CC53-06E8-5C64-0EF4EE0407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224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68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5222F96-971A-4F90-B841-6BAB416C7A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1677179" y="6053360"/>
            <a:ext cx="740664" cy="15412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279368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665DBBEF-238B-476B-96AB-8AAC3224EC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9F9A6B4-94C6-FC70-9D4A-5CB48A7585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82" y="639193"/>
            <a:ext cx="3571810" cy="3573516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1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Standardkonstruktor mit Map</a:t>
            </a:r>
          </a:p>
        </p:txBody>
      </p:sp>
      <p:sp>
        <p:nvSpPr>
          <p:cNvPr id="13" name="sketch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4409267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Inhaltsplatzhalter 6" descr="Ein Bild, das Text, Software, Computer, Computersymbol enthält.&#10;&#10;Automatisch generierte Beschreibung">
            <a:extLst>
              <a:ext uri="{FF2B5EF4-FFF2-40B4-BE49-F238E27FC236}">
                <a16:creationId xmlns:a16="http://schemas.microsoft.com/office/drawing/2014/main" id="{89868CDD-D4BD-50B6-B746-92E3F1AA2D7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2888" t="26123" r="5463" b="14745"/>
          <a:stretch/>
        </p:blipFill>
        <p:spPr>
          <a:xfrm>
            <a:off x="4654296" y="1717163"/>
            <a:ext cx="7214616" cy="3396241"/>
          </a:xfrm>
          <a:prstGeom prst="rect">
            <a:avLst/>
          </a:prstGeom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884AE9A2-C1B6-3624-6ABF-55E3C1EF2D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Klassen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DB303D0E-FAC7-700B-99DC-E0E4F1B1DF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69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7794568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47942995-B07F-4636-9A06-C6A104B260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15D5C239-E173-03D4-5ABB-C0A8106250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3810" y="2960716"/>
            <a:ext cx="4036334" cy="238760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0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Konstruktorüberladung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52E25CFB-D879-48E7-B6BE-F3339AB815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13811" y="2466797"/>
            <a:ext cx="4036333" cy="1709849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Standardkonstruktor + benutzerdefinierter Konstruktoren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032D8612-31EB-44CF-A1D0-14FD4C7054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984992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F19A4A0F-1B59-4DB0-9764-D10936E987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3" name="Rectangle 22">
            <a:extLst>
              <a:ext uri="{FF2B5EF4-FFF2-40B4-BE49-F238E27FC236}">
                <a16:creationId xmlns:a16="http://schemas.microsoft.com/office/drawing/2014/main" id="{B81933D1-5615-42C7-9C0B-4EB7105CCE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391886"/>
            <a:ext cx="6009366" cy="601707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Inhaltsplatzhalter 4" descr="Ein Bild, das Text, Computer, Software, Computersymbol enthält.&#10;&#10;Automatisch generierte Beschreibung">
            <a:extLst>
              <a:ext uri="{FF2B5EF4-FFF2-40B4-BE49-F238E27FC236}">
                <a16:creationId xmlns:a16="http://schemas.microsoft.com/office/drawing/2014/main" id="{D0715882-6E1C-0E3C-E48E-E1AA6C5B675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6718" t="12607" r="37549" b="8497"/>
          <a:stretch/>
        </p:blipFill>
        <p:spPr>
          <a:xfrm>
            <a:off x="6253331" y="666728"/>
            <a:ext cx="4874323" cy="5465791"/>
          </a:xfrm>
          <a:prstGeom prst="rect">
            <a:avLst/>
          </a:prstGeom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C7E9EA4-6CC0-7E8A-5A9D-BEB8C88472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113809" y="6492240"/>
            <a:ext cx="3765762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Klassen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084C6219-630D-4A97-AC97-158EB20FCF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2240"/>
            <a:ext cx="1871749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70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1434097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28D31E1B-0407-4223-9642-0B642CBF57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AE1C45F0-260A-458C-96ED-C1F6D2151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" y="1062849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A6604B49-AD5C-4590-B051-06C8222ECD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743ECCAF-29C5-4537-947C-7EA1292463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ED49787B-8DE6-4467-AD0A-8DECC6E0C2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9" name="Rectangle 18">
            <a:extLst>
              <a:ext uri="{FF2B5EF4-FFF2-40B4-BE49-F238E27FC236}">
                <a16:creationId xmlns:a16="http://schemas.microsoft.com/office/drawing/2014/main" id="{D5B0017B-2ECA-49AF-B397-DC140825DF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656150"/>
            <a:ext cx="5672667" cy="143159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04D1266-A059-4853-861E-80D3EB86B6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31" y="873940"/>
            <a:ext cx="5052369" cy="1035781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6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Eigenschaften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610C9153-2C11-ACEC-8794-F7575467E3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45029" y="2524721"/>
            <a:ext cx="4991629" cy="367712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indent="-228600">
              <a:buFont typeface="Arial" panose="020B0604020202020204" pitchFamily="34" charset="0"/>
              <a:buChar char="•"/>
            </a:pPr>
            <a:r>
              <a:rPr lang="en-US" sz="1800" b="0" i="0" u="none" strike="noStrike" dirty="0" err="1">
                <a:effectLst/>
              </a:rPr>
              <a:t>Direkte</a:t>
            </a:r>
            <a:r>
              <a:rPr lang="en-US" sz="1800" b="0" i="0" u="none" strike="noStrike" dirty="0">
                <a:effectLst/>
              </a:rPr>
              <a:t> </a:t>
            </a:r>
            <a:r>
              <a:rPr lang="en-US" sz="1800" b="0" i="0" u="none" strike="noStrike" dirty="0" err="1">
                <a:effectLst/>
              </a:rPr>
              <a:t>Felddefinition</a:t>
            </a:r>
            <a:r>
              <a:rPr lang="en-US" sz="1800" b="0" i="0" u="none" strike="noStrike" dirty="0">
                <a:effectLst/>
              </a:rPr>
              <a:t>.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1800" b="0" i="0" u="none" strike="noStrike" dirty="0" err="1">
                <a:effectLst/>
              </a:rPr>
              <a:t>Automatische</a:t>
            </a:r>
            <a:r>
              <a:rPr lang="en-US" sz="1800" b="0" i="0" u="none" strike="noStrike" dirty="0">
                <a:effectLst/>
              </a:rPr>
              <a:t> Getter- und Setter-</a:t>
            </a:r>
            <a:r>
              <a:rPr lang="en-US" sz="1800" b="0" i="0" u="none" strike="noStrike" dirty="0" err="1">
                <a:effectLst/>
              </a:rPr>
              <a:t>Generierung</a:t>
            </a:r>
            <a:r>
              <a:rPr lang="en-US" sz="1800" b="0" i="0" u="none" strike="noStrike" dirty="0">
                <a:effectLst/>
              </a:rPr>
              <a:t>.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0E96339-907C-46C3-99AC-31179B6F0E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16299" y="608401"/>
            <a:ext cx="4637502" cy="559344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Inhaltsplatzhalter 6" descr="Ein Bild, das Text, Software, Multimedia-Software, Computer enthält.&#10;&#10;Automatisch generierte Beschreibung">
            <a:extLst>
              <a:ext uri="{FF2B5EF4-FFF2-40B4-BE49-F238E27FC236}">
                <a16:creationId xmlns:a16="http://schemas.microsoft.com/office/drawing/2014/main" id="{48CF9882-E3F8-6510-1F4F-D7B5264BFBF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3308" t="35917" r="41109" b="46744"/>
          <a:stretch/>
        </p:blipFill>
        <p:spPr>
          <a:xfrm>
            <a:off x="6930493" y="2790320"/>
            <a:ext cx="4223252" cy="1337644"/>
          </a:xfrm>
          <a:prstGeom prst="rect">
            <a:avLst/>
          </a:prstGeom>
        </p:spPr>
      </p:pic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6CF1BAF6-AD41-4082-B212-8A1F9A2E8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8200" y="6492240"/>
            <a:ext cx="105156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C54C5FE-2967-13D3-0DEA-C2DC05F4C7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224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Klassen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6046B49-9C92-3729-0316-6D2AA75860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224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71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9610420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13">
            <a:extLst>
              <a:ext uri="{FF2B5EF4-FFF2-40B4-BE49-F238E27FC236}">
                <a16:creationId xmlns:a16="http://schemas.microsoft.com/office/drawing/2014/main" id="{5DCB5928-DC7D-4612-9922-441966E156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6" name="Freeform: Shape 15">
            <a:extLst>
              <a:ext uri="{FF2B5EF4-FFF2-40B4-BE49-F238E27FC236}">
                <a16:creationId xmlns:a16="http://schemas.microsoft.com/office/drawing/2014/main" id="{682C1161-1736-45EC-99B7-33F3CAE9D5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959047" cy="6858000"/>
          </a:xfrm>
          <a:custGeom>
            <a:avLst/>
            <a:gdLst>
              <a:gd name="connsiteX0" fmla="*/ 0 w 4959047"/>
              <a:gd name="connsiteY0" fmla="*/ 0 h 6858000"/>
              <a:gd name="connsiteX1" fmla="*/ 4110127 w 4959047"/>
              <a:gd name="connsiteY1" fmla="*/ 0 h 6858000"/>
              <a:gd name="connsiteX2" fmla="*/ 4179024 w 4959047"/>
              <a:gd name="connsiteY2" fmla="*/ 123368 h 6858000"/>
              <a:gd name="connsiteX3" fmla="*/ 4959047 w 4959047"/>
              <a:gd name="connsiteY3" fmla="*/ 3429000 h 6858000"/>
              <a:gd name="connsiteX4" fmla="*/ 4179024 w 4959047"/>
              <a:gd name="connsiteY4" fmla="*/ 6734633 h 6858000"/>
              <a:gd name="connsiteX5" fmla="*/ 4110127 w 4959047"/>
              <a:gd name="connsiteY5" fmla="*/ 6858000 h 6858000"/>
              <a:gd name="connsiteX6" fmla="*/ 0 w 495904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59047" h="6858000">
                <a:moveTo>
                  <a:pt x="0" y="0"/>
                </a:moveTo>
                <a:lnTo>
                  <a:pt x="4110127" y="0"/>
                </a:lnTo>
                <a:lnTo>
                  <a:pt x="4179024" y="123368"/>
                </a:lnTo>
                <a:cubicBezTo>
                  <a:pt x="4668929" y="1045156"/>
                  <a:pt x="4959047" y="2189404"/>
                  <a:pt x="4959047" y="3429000"/>
                </a:cubicBezTo>
                <a:cubicBezTo>
                  <a:pt x="4959047" y="4668597"/>
                  <a:pt x="4668929" y="5812845"/>
                  <a:pt x="4179024" y="6734633"/>
                </a:cubicBezTo>
                <a:lnTo>
                  <a:pt x="4110127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6E6E6"/>
            </a:solidFill>
          </a:ln>
          <a:effectLst>
            <a:outerShdw blurRad="76200" dist="38100" algn="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27" name="Freeform: Shape 17">
            <a:extLst>
              <a:ext uri="{FF2B5EF4-FFF2-40B4-BE49-F238E27FC236}">
                <a16:creationId xmlns:a16="http://schemas.microsoft.com/office/drawing/2014/main" id="{84D4DDB8-B68F-45B0-9F62-C4279996F6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948887" cy="6858000"/>
          </a:xfrm>
          <a:custGeom>
            <a:avLst/>
            <a:gdLst>
              <a:gd name="connsiteX0" fmla="*/ 0 w 4948887"/>
              <a:gd name="connsiteY0" fmla="*/ 0 h 6858000"/>
              <a:gd name="connsiteX1" fmla="*/ 4099967 w 4948887"/>
              <a:gd name="connsiteY1" fmla="*/ 0 h 6858000"/>
              <a:gd name="connsiteX2" fmla="*/ 4168864 w 4948887"/>
              <a:gd name="connsiteY2" fmla="*/ 123368 h 6858000"/>
              <a:gd name="connsiteX3" fmla="*/ 4948887 w 4948887"/>
              <a:gd name="connsiteY3" fmla="*/ 3429000 h 6858000"/>
              <a:gd name="connsiteX4" fmla="*/ 4168864 w 4948887"/>
              <a:gd name="connsiteY4" fmla="*/ 6734633 h 6858000"/>
              <a:gd name="connsiteX5" fmla="*/ 4099967 w 4948887"/>
              <a:gd name="connsiteY5" fmla="*/ 6858000 h 6858000"/>
              <a:gd name="connsiteX6" fmla="*/ 0 w 494888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48887" h="6858000">
                <a:moveTo>
                  <a:pt x="0" y="0"/>
                </a:moveTo>
                <a:lnTo>
                  <a:pt x="4099967" y="0"/>
                </a:lnTo>
                <a:lnTo>
                  <a:pt x="4168864" y="123368"/>
                </a:lnTo>
                <a:cubicBezTo>
                  <a:pt x="4658769" y="1045156"/>
                  <a:pt x="4948887" y="2189404"/>
                  <a:pt x="4948887" y="3429000"/>
                </a:cubicBezTo>
                <a:cubicBezTo>
                  <a:pt x="4948887" y="4668597"/>
                  <a:pt x="4658769" y="5812845"/>
                  <a:pt x="4168864" y="6734633"/>
                </a:cubicBezTo>
                <a:lnTo>
                  <a:pt x="4099967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CC76615-0B52-F477-4A50-3595FB373C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1" y="1122363"/>
            <a:ext cx="4023360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Manuelle Getter und Setter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402336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Inhaltsplatzhalter 8" descr="Ein Bild, das Text, Software, Computersymbol, Webseite enthält.&#10;&#10;Automatisch generierte Beschreibung">
            <a:extLst>
              <a:ext uri="{FF2B5EF4-FFF2-40B4-BE49-F238E27FC236}">
                <a16:creationId xmlns:a16="http://schemas.microsoft.com/office/drawing/2014/main" id="{1A2A0CAF-6EDA-9A2B-A7F6-440B6D85E38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3283" t="11744" r="38686" b="8634"/>
          <a:stretch/>
        </p:blipFill>
        <p:spPr>
          <a:xfrm>
            <a:off x="6216497" y="253460"/>
            <a:ext cx="4384307" cy="5966365"/>
          </a:xfrm>
          <a:prstGeom prst="rect">
            <a:avLst/>
          </a:prstGeom>
        </p:spPr>
      </p:pic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14EC1AA-E4B2-A4AB-5576-EACAAB012E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418374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spcAft>
                <a:spcPts val="600"/>
              </a:spcAft>
            </a:pPr>
            <a:r>
              <a:rPr lang="en-US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Klassen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21568FE-435A-4401-A8D9-9C723805C7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847810" y="6356350"/>
            <a:ext cx="1505989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72</a:t>
            </a:fld>
            <a:endParaRPr 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1769711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ACA2EA0-FFD3-42EC-9406-B595015ED9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D5288BCE-665C-472A-8C43-664BCFA31E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8762" y="1247775"/>
            <a:ext cx="9144000" cy="3007447"/>
          </a:xfrm>
          <a:prstGeom prst="rect">
            <a:avLst/>
          </a:prstGeom>
          <a:solidFill>
            <a:schemeClr val="bg1"/>
          </a:solidFill>
          <a:ln w="12700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EF00567C-33C0-2AB2-EFE2-CDE04E0717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04988" y="1442172"/>
            <a:ext cx="8582025" cy="2177328"/>
          </a:xfrm>
        </p:spPr>
        <p:txBody>
          <a:bodyPr anchor="ctr">
            <a:normAutofit/>
          </a:bodyPr>
          <a:lstStyle/>
          <a:p>
            <a:r>
              <a:rPr lang="de-DE" sz="6600" dirty="0"/>
              <a:t>Methoden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46C57131-53A7-4C1A-BEA8-25F06A06AD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87872" y="3912322"/>
            <a:ext cx="7225780" cy="6858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4615342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DBC6133C-0615-4CE4-9132-37E609A9BD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031E61F-F0F5-4E8B-1E95-87E7273AB6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064" y="525982"/>
            <a:ext cx="4282983" cy="120036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6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Definition einer Methode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69CC832-2974-4E8D-90ED-3E2941BA73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16533" y="1944913"/>
            <a:ext cx="402336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74FB1CE0-D360-00D1-088D-096E282CF5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45066" y="2031101"/>
            <a:ext cx="4282984" cy="351194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1800" b="0" i="0" u="none" strike="noStrike">
                <a:effectLst/>
                <a:highlight>
                  <a:srgbClr val="FFFFFF"/>
                </a:highlight>
              </a:rPr>
              <a:t>Methoden können optional einen Rückgabetyp haben</a:t>
            </a:r>
            <a:endParaRPr lang="en-US" sz="1800"/>
          </a:p>
          <a:p>
            <a:pPr indent="-228600">
              <a:buFont typeface="Arial" panose="020B0604020202020204" pitchFamily="34" charset="0"/>
              <a:buChar char="•"/>
            </a:pPr>
            <a:endParaRPr lang="en-US" sz="180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5222F96-971A-4F90-B841-6BAB416C7A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225843" y="6053360"/>
            <a:ext cx="740664" cy="15412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8980754-6F4B-43C9-B9BE-127B6BED65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904923" y="215201"/>
            <a:ext cx="740664" cy="1183349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C1BBA94-3F40-40AA-8BB9-E69E25E53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96793" y="354959"/>
            <a:ext cx="6184973" cy="591521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Inhaltsplatzhalter 8" descr="Ein Bild, das Text, Software, Computersymbol, Multimedia-Software enthält.&#10;&#10;Automatisch generierte Beschreibung">
            <a:extLst>
              <a:ext uri="{FF2B5EF4-FFF2-40B4-BE49-F238E27FC236}">
                <a16:creationId xmlns:a16="http://schemas.microsoft.com/office/drawing/2014/main" id="{554A64E9-BA67-5B15-8B95-3EF0A0167CA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0347" t="12338" r="45307" b="71866"/>
          <a:stretch/>
        </p:blipFill>
        <p:spPr>
          <a:xfrm>
            <a:off x="5987738" y="2125814"/>
            <a:ext cx="5628018" cy="2373501"/>
          </a:xfrm>
          <a:prstGeom prst="rect">
            <a:avLst/>
          </a:prstGeom>
        </p:spPr>
      </p:pic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72C450B-85A1-3B96-2C23-F6A326C15F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224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Methoden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C532E52-629A-420A-553A-2D21D9BBCD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224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74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6002292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6434515-F6BA-F6EE-E3A8-09913FF6E6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solidFill>
                  <a:schemeClr val="accent1"/>
                </a:solidFill>
              </a:rPr>
              <a:t>def</a:t>
            </a:r>
            <a:r>
              <a:rPr lang="de-DE" dirty="0"/>
              <a:t>-Methode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8ADDF93-6FA0-FAB4-57E8-48CE9DF54B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325563"/>
          </a:xfrm>
        </p:spPr>
        <p:txBody>
          <a:bodyPr/>
          <a:lstStyle/>
          <a:p>
            <a:pPr marL="0" indent="0">
              <a:buNone/>
            </a:pPr>
            <a:r>
              <a:rPr lang="de-DE" dirty="0"/>
              <a:t>Verwendung: dynamischen Rückgabewert für eine Methode zu definieren, falls man verschiedene Rückgabewerte in einer Methode hat 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24C79C96-8729-97EA-76A6-58A84015C7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Methoden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99B8B7ED-34E6-CED1-6E0C-C02D5838B4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75</a:t>
            </a:fld>
            <a:endParaRPr lang="de-DE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16AA1FAA-8D1D-E1A4-0AEF-1DF8722DAD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3130209"/>
            <a:ext cx="10744200" cy="3226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3959679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2B97F24A-32CE-4C1C-A50D-3016B394DC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14A1D46-3363-075B-2616-F6367A7B4A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39520"/>
            <a:ext cx="3429000" cy="1719072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0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Methoden ohne Klasse</a:t>
            </a:r>
          </a:p>
        </p:txBody>
      </p:sp>
      <p:sp>
        <p:nvSpPr>
          <p:cNvPr id="14" name="sketch line">
            <a:extLst>
              <a:ext uri="{FF2B5EF4-FFF2-40B4-BE49-F238E27FC236}">
                <a16:creationId xmlns:a16="http://schemas.microsoft.com/office/drawing/2014/main" id="{6357EC4F-235E-4222-A36F-C7878ACE37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573756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83E7CCAA-259B-1402-30E7-969710B5E4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936" y="2807208"/>
            <a:ext cx="3429000" cy="3410712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42900" indent="-228600">
              <a:buFont typeface="Arial" panose="020B0604020202020204" pitchFamily="34" charset="0"/>
              <a:buChar char="•"/>
            </a:pPr>
            <a:r>
              <a:rPr lang="en-US" sz="2200" b="0" i="0" u="none" strike="noStrike">
                <a:effectLst/>
                <a:highlight>
                  <a:srgbClr val="FFFFFF"/>
                </a:highlight>
              </a:rPr>
              <a:t>Methoden können direkt definiert und aufgerufen werden.</a:t>
            </a:r>
            <a:endParaRPr lang="en-US" sz="2200"/>
          </a:p>
          <a:p>
            <a:pPr indent="-228600">
              <a:buFont typeface="Arial" panose="020B0604020202020204" pitchFamily="34" charset="0"/>
              <a:buChar char="•"/>
            </a:pPr>
            <a:endParaRPr lang="en-US" sz="2200"/>
          </a:p>
        </p:txBody>
      </p:sp>
      <p:pic>
        <p:nvPicPr>
          <p:cNvPr id="7" name="Inhaltsplatzhalter 6" descr="Ein Bild, das Text, Software, Computersymbol, Multimedia-Software enthält.&#10;&#10;Automatisch generierte Beschreibung">
            <a:extLst>
              <a:ext uri="{FF2B5EF4-FFF2-40B4-BE49-F238E27FC236}">
                <a16:creationId xmlns:a16="http://schemas.microsoft.com/office/drawing/2014/main" id="{E6117AF2-E71D-19D9-71F2-9C1D00EC93A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0753" t="28486" r="46785" b="55142"/>
          <a:stretch/>
        </p:blipFill>
        <p:spPr>
          <a:xfrm>
            <a:off x="4654296" y="1793619"/>
            <a:ext cx="6903720" cy="3270762"/>
          </a:xfrm>
          <a:prstGeom prst="rect">
            <a:avLst/>
          </a:prstGeom>
        </p:spPr>
      </p:pic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B08F9BD-59E9-77EA-B506-2483C02939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Methoden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B6D9A3A-45B5-4C1C-5FE0-E3A41EF26D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76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8321170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1">
            <a:extLst>
              <a:ext uri="{FF2B5EF4-FFF2-40B4-BE49-F238E27FC236}">
                <a16:creationId xmlns:a16="http://schemas.microsoft.com/office/drawing/2014/main" id="{68AF5748-FED8-45BA-8631-26D1D10F32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72C39D9-503C-442E-60CE-3A8B9BCAE3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1" y="1122363"/>
            <a:ext cx="4023360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1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Instanzmethoden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088731E5-2656-7E9A-0AC6-D9C6DF6C454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77981" y="4872922"/>
            <a:ext cx="3933306" cy="1208141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0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Methoden können auf Instanzvariablen zugreifen.</a:t>
            </a:r>
          </a:p>
        </p:txBody>
      </p:sp>
      <p:sp>
        <p:nvSpPr>
          <p:cNvPr id="21" name="Rectangle 13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Rectangle 15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402336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7" name="Inhaltsplatzhalter 6" descr="Ein Bild, das Text, Software, Computer, Computersymbol enthält.&#10;&#10;Automatisch generierte Beschreibung">
            <a:extLst>
              <a:ext uri="{FF2B5EF4-FFF2-40B4-BE49-F238E27FC236}">
                <a16:creationId xmlns:a16="http://schemas.microsoft.com/office/drawing/2014/main" id="{7A660A01-037C-6AAF-4A08-EE688AA80C7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6834" t="18582" r="10400" b="29289"/>
          <a:stretch/>
        </p:blipFill>
        <p:spPr>
          <a:xfrm>
            <a:off x="4864608" y="1951946"/>
            <a:ext cx="6846363" cy="2802854"/>
          </a:xfrm>
          <a:prstGeom prst="rect">
            <a:avLst/>
          </a:prstGeom>
        </p:spPr>
      </p:pic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5A17943-164F-6049-93F2-166D669295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64608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spcAft>
                <a:spcPts val="600"/>
              </a:spcAft>
            </a:pPr>
            <a:r>
              <a:rPr lang="en-US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Methoden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B92D985-93C3-4612-0586-8751437D0C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926319" y="6356350"/>
            <a:ext cx="1787699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77</a:t>
            </a:fld>
            <a:endParaRPr 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5755521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75CC319-1CD8-32C0-B7F2-2F760F6E1F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12" y="3117431"/>
            <a:ext cx="3932237" cy="613611"/>
          </a:xfrm>
        </p:spPr>
        <p:txBody>
          <a:bodyPr/>
          <a:lstStyle/>
          <a:p>
            <a:r>
              <a:rPr lang="de-DE" dirty="0">
                <a:solidFill>
                  <a:schemeClr val="accent1"/>
                </a:solidFill>
              </a:rPr>
              <a:t>Statische Methoden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67946A2-ACD3-D153-EC49-45BB607E8F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Methoden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052E137-6FB8-9EB8-368B-9762042CCB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78</a:t>
            </a:fld>
            <a:endParaRPr lang="de-DE"/>
          </a:p>
        </p:txBody>
      </p:sp>
      <p:pic>
        <p:nvPicPr>
          <p:cNvPr id="7" name="Inhaltsplatzhalter 5" descr="Ein Bild, das Text, Software, Computersymbol, Multimedia-Software enthält.&#10;&#10;Automatisch generierte Beschreibung">
            <a:extLst>
              <a:ext uri="{FF2B5EF4-FFF2-40B4-BE49-F238E27FC236}">
                <a16:creationId xmlns:a16="http://schemas.microsoft.com/office/drawing/2014/main" id="{961F8A65-436A-D533-6B91-40DD2575896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4227" t="13901" r="37786" b="49722"/>
          <a:stretch/>
        </p:blipFill>
        <p:spPr>
          <a:xfrm>
            <a:off x="4604085" y="2022557"/>
            <a:ext cx="7105104" cy="3416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1264082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91DC6ABD-215C-4EA8-A483-CEF5B99AB3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AC4430A-4ED8-30BC-B6AC-C5C41295D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9609" y="679731"/>
            <a:ext cx="4171994" cy="373654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60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Dynamische Methoden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0ED2D1A2-DB85-A9B6-8AA0-C17E0269AD8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99609" y="4685288"/>
            <a:ext cx="4171994" cy="1035781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4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Methoden können zur Laufzeit hinzugefügt werden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3AF6A671-C637-4547-85F4-51B6D18813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416432" y="1"/>
            <a:ext cx="2446384" cy="5777808"/>
            <a:chOff x="329184" y="1"/>
            <a:chExt cx="524256" cy="5777808"/>
          </a:xfrm>
        </p:grpSpPr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C575CF26-3D3C-4C5A-A2B7-00432016EF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329184" y="5777809"/>
              <a:ext cx="521208" cy="0"/>
            </a:xfrm>
            <a:prstGeom prst="line">
              <a:avLst/>
            </a:prstGeom>
            <a:ln w="1524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99413ED5-9ED4-4772-BCE4-2BCAE6B12E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29184" y="1"/>
              <a:ext cx="524256" cy="55321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Rectangle 17">
            <a:extLst>
              <a:ext uri="{FF2B5EF4-FFF2-40B4-BE49-F238E27FC236}">
                <a16:creationId xmlns:a16="http://schemas.microsoft.com/office/drawing/2014/main" id="{04357C93-F0CB-4A1C-8F77-4E9063789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386598" y="269324"/>
            <a:ext cx="6116779" cy="620877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Inhaltsplatzhalter 5" descr="Ein Bild, das Text, Software, Computersymbol, Multimedia-Software enthält.&#10;&#10;Automatisch generierte Beschreibung">
            <a:extLst>
              <a:ext uri="{FF2B5EF4-FFF2-40B4-BE49-F238E27FC236}">
                <a16:creationId xmlns:a16="http://schemas.microsoft.com/office/drawing/2014/main" id="{FE555F3B-9586-4DC6-4CF2-AFBB970A6BF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3727" t="51326" r="27229" b="25902"/>
          <a:stretch/>
        </p:blipFill>
        <p:spPr>
          <a:xfrm>
            <a:off x="5640572" y="2670671"/>
            <a:ext cx="5608830" cy="1406082"/>
          </a:xfrm>
          <a:prstGeom prst="rect">
            <a:avLst/>
          </a:prstGeom>
        </p:spPr>
      </p:pic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87E13C8-4D26-F0F1-70E4-3FFE60DD0E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224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Methoden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09EC1AD-DFBD-4226-FE91-FFB775052D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224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79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3907000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11">
            <a:extLst>
              <a:ext uri="{FF2B5EF4-FFF2-40B4-BE49-F238E27FC236}">
                <a16:creationId xmlns:a16="http://schemas.microsoft.com/office/drawing/2014/main" id="{BA79A7CF-01AF-4178-9369-94E0C90EB0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60705E8-906C-4B5B-1AB3-446ACF8E9C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31718" y="2023110"/>
            <a:ext cx="3126932" cy="284607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Defaultparameter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3DEB005E-6EA2-F758-50CA-E657B10CEF2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950832" y="3804510"/>
            <a:ext cx="3286711" cy="1178298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18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Methodenparameter</a:t>
            </a:r>
            <a:r>
              <a: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8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können</a:t>
            </a:r>
            <a:r>
              <a: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8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Standardwerte</a:t>
            </a:r>
            <a:r>
              <a: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haben</a:t>
            </a:r>
          </a:p>
        </p:txBody>
      </p:sp>
      <p:sp>
        <p:nvSpPr>
          <p:cNvPr id="24" name="Rectangle 13">
            <a:extLst>
              <a:ext uri="{FF2B5EF4-FFF2-40B4-BE49-F238E27FC236}">
                <a16:creationId xmlns:a16="http://schemas.microsoft.com/office/drawing/2014/main" id="{99413ED5-9ED4-4772-BCE4-2BCAE6B12E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433973" y="-827233"/>
            <a:ext cx="1715478" cy="858342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Rectangle 15">
            <a:extLst>
              <a:ext uri="{FF2B5EF4-FFF2-40B4-BE49-F238E27FC236}">
                <a16:creationId xmlns:a16="http://schemas.microsoft.com/office/drawing/2014/main" id="{04357C93-F0CB-4A1C-8F77-4E9063789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2085" y="664308"/>
            <a:ext cx="8082632" cy="560034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Inhaltsplatzhalter 6" descr="Ein Bild, das Text, Software, Computersymbol, Multimedia-Software enthält.&#10;&#10;Automatisch generierte Beschreibung">
            <a:extLst>
              <a:ext uri="{FF2B5EF4-FFF2-40B4-BE49-F238E27FC236}">
                <a16:creationId xmlns:a16="http://schemas.microsoft.com/office/drawing/2014/main" id="{AFE7EDCE-7376-FAD4-1DF0-9DA98206716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9771" t="17140" r="21405" b="33486"/>
          <a:stretch/>
        </p:blipFill>
        <p:spPr>
          <a:xfrm>
            <a:off x="545238" y="963923"/>
            <a:ext cx="7608304" cy="5001110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90F533E9-6690-41A8-A372-4C6C622D02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950447" y="3392097"/>
            <a:ext cx="1719072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974A2CD-5C36-9983-1EB2-BAF5199E58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224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Methoden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4E87BA7E-B1A0-5C19-0627-DC2B8F46AB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599" y="6492240"/>
            <a:ext cx="3126933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80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9422948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1">
            <a:extLst>
              <a:ext uri="{FF2B5EF4-FFF2-40B4-BE49-F238E27FC236}">
                <a16:creationId xmlns:a16="http://schemas.microsoft.com/office/drawing/2014/main" id="{665DBBEF-238B-476B-96AB-8AAC3224EC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30E2C8D-DB99-28ED-D30A-798145311E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82" y="639193"/>
            <a:ext cx="3571810" cy="3573516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66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Closures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F5B29658-3D3E-82E2-F1B6-4C7C7594C0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8882" y="4631161"/>
            <a:ext cx="3571810" cy="1559327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4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Closures können auf Variablen im umgebenden Kontext zugreifen</a:t>
            </a:r>
          </a:p>
        </p:txBody>
      </p:sp>
      <p:sp>
        <p:nvSpPr>
          <p:cNvPr id="19" name="sketch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4409267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Inhaltsplatzhalter 6" descr="Ein Bild, das Text, Software, Computersymbol, Multimedia-Software enthält.&#10;&#10;Automatisch generierte Beschreibung">
            <a:extLst>
              <a:ext uri="{FF2B5EF4-FFF2-40B4-BE49-F238E27FC236}">
                <a16:creationId xmlns:a16="http://schemas.microsoft.com/office/drawing/2014/main" id="{FD3EF60F-5161-E28C-CA8A-13A3CF4B991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9090" t="69252" r="275" b="21749"/>
          <a:stretch/>
        </p:blipFill>
        <p:spPr>
          <a:xfrm>
            <a:off x="4654296" y="3116560"/>
            <a:ext cx="7214616" cy="597448"/>
          </a:xfrm>
          <a:prstGeom prst="rect">
            <a:avLst/>
          </a:prstGeom>
        </p:spPr>
      </p:pic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987F6F6-AE1B-91A5-6962-0562C817A7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Methoden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56D7186-9AF7-9081-A1EC-672A22372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81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9278349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68AF5748-FED8-45BA-8631-26D1D10F32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5E52E9A-E404-1756-4AE1-F8BE9FB9A7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1" y="1122363"/>
            <a:ext cx="4023360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Closure – Referenzierung und Rückgabewerte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3206C09D-D879-72F3-3A63-DAF730C9D0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77981" y="4872922"/>
            <a:ext cx="3933306" cy="1208141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0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Referenzierung von Variablen und Rückgabewerten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402336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7" name="Inhaltsplatzhalter 6" descr="Ein Bild, das Text, Software, Multimedia-Software, Computersymbol enthält.&#10;&#10;Automatisch generierte Beschreibung">
            <a:extLst>
              <a:ext uri="{FF2B5EF4-FFF2-40B4-BE49-F238E27FC236}">
                <a16:creationId xmlns:a16="http://schemas.microsoft.com/office/drawing/2014/main" id="{47DAE28F-13EF-EBFD-319E-F95C0D31BD3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4884" t="12739" r="49228" b="62291"/>
          <a:stretch/>
        </p:blipFill>
        <p:spPr>
          <a:xfrm>
            <a:off x="4864608" y="1207206"/>
            <a:ext cx="6846363" cy="4292333"/>
          </a:xfrm>
          <a:prstGeom prst="rect">
            <a:avLst/>
          </a:prstGeom>
        </p:spPr>
      </p:pic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28ED7AB-1181-D41B-8CCB-2E4B1EE8FE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64608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spcAft>
                <a:spcPts val="600"/>
              </a:spcAft>
            </a:pPr>
            <a:r>
              <a:rPr lang="en-US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Methoden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D905F9A-BD75-C613-0804-ACA9D2260C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926319" y="6356350"/>
            <a:ext cx="1787699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82</a:t>
            </a:fld>
            <a:endParaRPr 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3403719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47942995-B07F-4636-9A06-C6A104B260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5495E02-43D8-D07C-8988-972CD484BB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3810" y="2960716"/>
            <a:ext cx="4036334" cy="238760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54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Closure als Parameter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32D8612-31EB-44CF-A1D0-14FD4C7054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984992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19A4A0F-1B59-4DB0-9764-D10936E987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2" name="Rectangle 18">
            <a:extLst>
              <a:ext uri="{FF2B5EF4-FFF2-40B4-BE49-F238E27FC236}">
                <a16:creationId xmlns:a16="http://schemas.microsoft.com/office/drawing/2014/main" id="{B81933D1-5615-42C7-9C0B-4EB7105CCE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391886"/>
            <a:ext cx="6009366" cy="601707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Inhaltsplatzhalter 6" descr="Ein Bild, das Text, Software, Multimedia-Software, Computersymbol enthält.&#10;&#10;Automatisch generierte Beschreibung">
            <a:extLst>
              <a:ext uri="{FF2B5EF4-FFF2-40B4-BE49-F238E27FC236}">
                <a16:creationId xmlns:a16="http://schemas.microsoft.com/office/drawing/2014/main" id="{8580A3DB-797C-A714-80D4-7462AC63A20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4705" t="53162" r="26296" b="21868"/>
          <a:stretch/>
        </p:blipFill>
        <p:spPr>
          <a:xfrm>
            <a:off x="5922492" y="2482747"/>
            <a:ext cx="5536001" cy="1833752"/>
          </a:xfrm>
          <a:prstGeom prst="rect">
            <a:avLst/>
          </a:prstGeom>
        </p:spPr>
      </p:pic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D6671F1-8AB7-3F7F-400E-786F68A8F3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113809" y="6492240"/>
            <a:ext cx="3765762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Methoden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FA533A1-7B4E-8F0E-ACDC-0F2388A944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2240"/>
            <a:ext cx="1871749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83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0684689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4FF2110-2578-B313-F395-9A7E9FE4D9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Closure aufrufen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015CBB2-3C4C-538A-3BEE-3E3DF4E9AF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Methoden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120F93F-3341-67EA-2F00-C87325311B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84</a:t>
            </a:fld>
            <a:endParaRPr lang="de-DE"/>
          </a:p>
        </p:txBody>
      </p:sp>
      <p:pic>
        <p:nvPicPr>
          <p:cNvPr id="8" name="Inhaltsplatzhalter 7" descr="Ein Bild, das Text, Software, Multimedia-Software, Computersymbol enthält.&#10;&#10;Automatisch generierte Beschreibung">
            <a:extLst>
              <a:ext uri="{FF2B5EF4-FFF2-40B4-BE49-F238E27FC236}">
                <a16:creationId xmlns:a16="http://schemas.microsoft.com/office/drawing/2014/main" id="{342026DA-99C5-FF79-2565-4EDBBC3E9CF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4671" t="80391" r="26693" b="9374"/>
          <a:stretch/>
        </p:blipFill>
        <p:spPr>
          <a:xfrm>
            <a:off x="561474" y="3021355"/>
            <a:ext cx="11345392" cy="1550645"/>
          </a:xfrm>
          <a:prstGeom prst="rect">
            <a:avLst/>
          </a:prstGeom>
        </p:spPr>
      </p:pic>
      <p:cxnSp>
        <p:nvCxnSpPr>
          <p:cNvPr id="10" name="Gerader Verbinder 9">
            <a:extLst>
              <a:ext uri="{FF2B5EF4-FFF2-40B4-BE49-F238E27FC236}">
                <a16:creationId xmlns:a16="http://schemas.microsoft.com/office/drawing/2014/main" id="{93FD6367-EB08-7529-D69C-069B8F0DB3AC}"/>
              </a:ext>
            </a:extLst>
          </p:cNvPr>
          <p:cNvCxnSpPr/>
          <p:nvPr/>
        </p:nvCxnSpPr>
        <p:spPr>
          <a:xfrm>
            <a:off x="0" y="1371600"/>
            <a:ext cx="4962525" cy="0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28071446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E56B56B-2FCF-25DC-E8BE-9260D98028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solidFill>
                  <a:schemeClr val="accent1"/>
                </a:solidFill>
              </a:rPr>
              <a:t>Closures auf Maps und Listen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8188C9F0-A487-6B22-3201-2B05F8E123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Methoden</a:t>
            </a:r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75B9924D-5D7D-EBA5-D00C-61FB799A6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85</a:t>
            </a:fld>
            <a:endParaRPr lang="de-DE"/>
          </a:p>
        </p:txBody>
      </p:sp>
      <p:pic>
        <p:nvPicPr>
          <p:cNvPr id="6" name="Inhaltsplatzhalter 6" descr="Ein Bild, das Text, Screenshot, Software enthält.&#10;&#10;Automatisch generierte Beschreibung">
            <a:extLst>
              <a:ext uri="{FF2B5EF4-FFF2-40B4-BE49-F238E27FC236}">
                <a16:creationId xmlns:a16="http://schemas.microsoft.com/office/drawing/2014/main" id="{530016ED-B5C0-C893-EA6D-9127F60108D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831" t="33896" r="64428" b="49719"/>
          <a:stretch/>
        </p:blipFill>
        <p:spPr>
          <a:xfrm>
            <a:off x="808189" y="1710339"/>
            <a:ext cx="10575621" cy="3437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9392522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47942995-B07F-4636-9A06-C6A104B260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FB08E0F9-EE24-656C-5D92-8A6324988C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3810" y="2960716"/>
            <a:ext cx="4036334" cy="238760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4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Methodenverkettung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2489DF3C-73A9-B474-8243-813C0945C8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13809" y="2667537"/>
            <a:ext cx="4036333" cy="1709849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20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Durch</a:t>
            </a:r>
            <a:r>
              <a:rPr 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das </a:t>
            </a:r>
            <a:r>
              <a:rPr lang="en-US" sz="20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Rückgeben</a:t>
            </a:r>
            <a:r>
              <a:rPr 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von this </a:t>
            </a:r>
            <a:r>
              <a:rPr lang="en-US" sz="20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kann</a:t>
            </a:r>
            <a:r>
              <a:rPr 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man </a:t>
            </a:r>
            <a:r>
              <a:rPr lang="en-US" sz="20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Methodenaufrufe</a:t>
            </a:r>
            <a:r>
              <a:rPr 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0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verketten</a:t>
            </a:r>
            <a:endParaRPr lang="en-US" sz="20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032D8612-31EB-44CF-A1D0-14FD4C7054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984992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F19A4A0F-1B59-4DB0-9764-D10936E987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B81933D1-5615-42C7-9C0B-4EB7105CCE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391886"/>
            <a:ext cx="6009366" cy="601707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Inhaltsplatzhalter 6" descr="Ein Bild, das Text, Software, Computer, Computersymbol enthält.&#10;&#10;Automatisch generierte Beschreibung">
            <a:extLst>
              <a:ext uri="{FF2B5EF4-FFF2-40B4-BE49-F238E27FC236}">
                <a16:creationId xmlns:a16="http://schemas.microsoft.com/office/drawing/2014/main" id="{B6CE1FF3-5533-BEBD-6B62-EC33DAC3F9B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8263" t="13886" r="21861" b="9471"/>
          <a:stretch/>
        </p:blipFill>
        <p:spPr>
          <a:xfrm>
            <a:off x="5922492" y="1426183"/>
            <a:ext cx="5536001" cy="3946881"/>
          </a:xfrm>
          <a:prstGeom prst="rect">
            <a:avLst/>
          </a:prstGeom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839CA92-76AE-C63B-8F4E-C1C5C60A72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250239" y="6503325"/>
            <a:ext cx="871141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spcAft>
                <a:spcPts val="600"/>
              </a:spcAft>
            </a:pPr>
            <a:r>
              <a:rPr lang="en-US" kern="1200" dirty="0" err="1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Methoden</a:t>
            </a:r>
            <a:endParaRPr lang="en-US" kern="1200" dirty="0">
              <a:solidFill>
                <a:schemeClr val="tx1">
                  <a:tint val="7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07076F92-4A93-F6C5-4193-57DB631E41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2240"/>
            <a:ext cx="1871749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86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6098682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50CEED20-A22C-4FC3-BC0E-F4FE53FDEB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324451B-DE06-A8CC-3D5C-B14A91CDE4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3810" y="2825248"/>
            <a:ext cx="4036334" cy="238760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54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Mixin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32D8612-31EB-44CF-A1D0-14FD4C7054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849524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19A4A0F-1B59-4DB0-9764-D10936E987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9" name="Rectangle 18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679732"/>
            <a:ext cx="6009366" cy="542388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Inhaltsplatzhalter 4" descr="Ein Bild, das Text, Software, Computer, Computersymbol enthält.&#10;&#10;Automatisch generierte Beschreibung">
            <a:extLst>
              <a:ext uri="{FF2B5EF4-FFF2-40B4-BE49-F238E27FC236}">
                <a16:creationId xmlns:a16="http://schemas.microsoft.com/office/drawing/2014/main" id="{72865D83-0ABA-52B5-5B2F-6C217C9447B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7962" t="22994" r="20970" b="23208"/>
          <a:stretch/>
        </p:blipFill>
        <p:spPr>
          <a:xfrm>
            <a:off x="5922492" y="1806662"/>
            <a:ext cx="5536001" cy="3170020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3873B707-463F-40B0-8227-E8CC6C67EB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687568" y="6355073"/>
            <a:ext cx="6007608" cy="4571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EDAB416-BB5C-12FE-2D22-A804496418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685809" y="6492240"/>
            <a:ext cx="4156459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Methoden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3E3578B-8CEA-9CDF-1762-928A251FBB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24407" y="6492240"/>
            <a:ext cx="1134085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87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6092697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0E91F5CA-B392-444C-88E3-BF5BAAEBDE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459807F-B6FA-44D3-9A53-C55B6B5688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080681"/>
            <a:ext cx="12192000" cy="2777318"/>
          </a:xfrm>
          <a:prstGeom prst="rect">
            <a:avLst/>
          </a:pr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3679617-E5AB-ED53-8521-1F528519E8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55060" y="5279511"/>
            <a:ext cx="9681882" cy="739880"/>
          </a:xfrm>
        </p:spPr>
        <p:txBody>
          <a:bodyPr anchor="b">
            <a:normAutofit/>
          </a:bodyPr>
          <a:lstStyle/>
          <a:p>
            <a:r>
              <a:rPr lang="de-DE" sz="3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Live Übung: </a:t>
            </a:r>
            <a:r>
              <a:rPr lang="de-DE" sz="3600" dirty="0">
                <a:solidFill>
                  <a:schemeClr val="accent1"/>
                </a:solidFill>
              </a:rPr>
              <a:t>Klassen und Methoden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46CBFFCB-D0EE-C3A4-0F82-F5F21EB34F8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131" b="8164"/>
          <a:stretch/>
        </p:blipFill>
        <p:spPr>
          <a:xfrm>
            <a:off x="20" y="10"/>
            <a:ext cx="12191979" cy="5886523"/>
          </a:xfrm>
          <a:custGeom>
            <a:avLst/>
            <a:gdLst/>
            <a:ahLst/>
            <a:cxnLst/>
            <a:rect l="l" t="t" r="r" b="b"/>
            <a:pathLst>
              <a:path w="12191999" h="5886533">
                <a:moveTo>
                  <a:pt x="4721173" y="4907914"/>
                </a:moveTo>
                <a:lnTo>
                  <a:pt x="4722109" y="4908125"/>
                </a:lnTo>
                <a:cubicBezTo>
                  <a:pt x="4721143" y="4908767"/>
                  <a:pt x="4718263" y="4909373"/>
                  <a:pt x="4717199" y="4909396"/>
                </a:cubicBez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5751311"/>
                </a:lnTo>
                <a:lnTo>
                  <a:pt x="12140860" y="5770509"/>
                </a:lnTo>
                <a:cubicBezTo>
                  <a:pt x="12126656" y="5772723"/>
                  <a:pt x="12093589" y="5827925"/>
                  <a:pt x="12080161" y="5826358"/>
                </a:cubicBezTo>
                <a:cubicBezTo>
                  <a:pt x="11978188" y="5850511"/>
                  <a:pt x="11967361" y="5873564"/>
                  <a:pt x="11917885" y="5861578"/>
                </a:cubicBezTo>
                <a:cubicBezTo>
                  <a:pt x="11872779" y="5859863"/>
                  <a:pt x="11928861" y="5896778"/>
                  <a:pt x="11894610" y="5883738"/>
                </a:cubicBezTo>
                <a:cubicBezTo>
                  <a:pt x="11860359" y="5870698"/>
                  <a:pt x="11736091" y="5807232"/>
                  <a:pt x="11712379" y="5783337"/>
                </a:cubicBezTo>
                <a:cubicBezTo>
                  <a:pt x="11688667" y="5759442"/>
                  <a:pt x="11627912" y="5782933"/>
                  <a:pt x="11585366" y="5740371"/>
                </a:cubicBezTo>
                <a:lnTo>
                  <a:pt x="11516470" y="5663679"/>
                </a:lnTo>
                <a:cubicBezTo>
                  <a:pt x="11468274" y="5661847"/>
                  <a:pt x="11507335" y="5626593"/>
                  <a:pt x="11462692" y="5610127"/>
                </a:cubicBezTo>
                <a:cubicBezTo>
                  <a:pt x="11417567" y="5608500"/>
                  <a:pt x="11408021" y="5556613"/>
                  <a:pt x="11369712" y="5548654"/>
                </a:cubicBezTo>
                <a:cubicBezTo>
                  <a:pt x="11354317" y="5554704"/>
                  <a:pt x="11288328" y="5499810"/>
                  <a:pt x="11273969" y="5488986"/>
                </a:cubicBezTo>
                <a:cubicBezTo>
                  <a:pt x="11231913" y="5490378"/>
                  <a:pt x="11221973" y="5480544"/>
                  <a:pt x="11195084" y="5467967"/>
                </a:cubicBezTo>
                <a:cubicBezTo>
                  <a:pt x="11164086" y="5497749"/>
                  <a:pt x="11171649" y="5471790"/>
                  <a:pt x="11143408" y="5468614"/>
                </a:cubicBezTo>
                <a:cubicBezTo>
                  <a:pt x="11125906" y="5464975"/>
                  <a:pt x="11102603" y="5460835"/>
                  <a:pt x="11085935" y="5459365"/>
                </a:cubicBezTo>
                <a:cubicBezTo>
                  <a:pt x="11057493" y="5459661"/>
                  <a:pt x="11029906" y="5441496"/>
                  <a:pt x="11030953" y="5456484"/>
                </a:cubicBezTo>
                <a:cubicBezTo>
                  <a:pt x="11007784" y="5459001"/>
                  <a:pt x="10982005" y="5463178"/>
                  <a:pt x="10951060" y="5461240"/>
                </a:cubicBezTo>
                <a:cubicBezTo>
                  <a:pt x="10885365" y="5424406"/>
                  <a:pt x="10915288" y="5460968"/>
                  <a:pt x="10857721" y="5448157"/>
                </a:cubicBezTo>
                <a:cubicBezTo>
                  <a:pt x="10806646" y="5435790"/>
                  <a:pt x="10707075" y="5402712"/>
                  <a:pt x="10644616" y="5387039"/>
                </a:cubicBezTo>
                <a:cubicBezTo>
                  <a:pt x="10616446" y="5382224"/>
                  <a:pt x="10558603" y="5371613"/>
                  <a:pt x="10519277" y="5366793"/>
                </a:cubicBezTo>
                <a:cubicBezTo>
                  <a:pt x="10495461" y="5368312"/>
                  <a:pt x="10473830" y="5354868"/>
                  <a:pt x="10445981" y="5364735"/>
                </a:cubicBezTo>
                <a:cubicBezTo>
                  <a:pt x="10436536" y="5368773"/>
                  <a:pt x="10409281" y="5367966"/>
                  <a:pt x="10383865" y="5360888"/>
                </a:cubicBezTo>
                <a:cubicBezTo>
                  <a:pt x="10374827" y="5369095"/>
                  <a:pt x="10347864" y="5360432"/>
                  <a:pt x="10336852" y="5360277"/>
                </a:cubicBezTo>
                <a:cubicBezTo>
                  <a:pt x="10323586" y="5366987"/>
                  <a:pt x="10274741" y="5357921"/>
                  <a:pt x="10261098" y="5350526"/>
                </a:cubicBezTo>
                <a:lnTo>
                  <a:pt x="10126497" y="5339011"/>
                </a:lnTo>
                <a:lnTo>
                  <a:pt x="10082166" y="5336916"/>
                </a:lnTo>
                <a:cubicBezTo>
                  <a:pt x="10074567" y="5338985"/>
                  <a:pt x="10046860" y="5337657"/>
                  <a:pt x="10039237" y="5338580"/>
                </a:cubicBezTo>
                <a:cubicBezTo>
                  <a:pt x="9998458" y="5328479"/>
                  <a:pt x="9984394" y="5327989"/>
                  <a:pt x="9960016" y="5323065"/>
                </a:cubicBezTo>
                <a:cubicBezTo>
                  <a:pt x="9918980" y="5322923"/>
                  <a:pt x="9888741" y="5326122"/>
                  <a:pt x="9847789" y="5316297"/>
                </a:cubicBezTo>
                <a:lnTo>
                  <a:pt x="9728306" y="5296090"/>
                </a:lnTo>
                <a:cubicBezTo>
                  <a:pt x="9675056" y="5305676"/>
                  <a:pt x="9602035" y="5297282"/>
                  <a:pt x="9584504" y="5284670"/>
                </a:cubicBezTo>
                <a:cubicBezTo>
                  <a:pt x="9518952" y="5270394"/>
                  <a:pt x="9415429" y="5244268"/>
                  <a:pt x="9343049" y="5238968"/>
                </a:cubicBezTo>
                <a:lnTo>
                  <a:pt x="9231367" y="5187063"/>
                </a:lnTo>
                <a:lnTo>
                  <a:pt x="9194807" y="5176984"/>
                </a:lnTo>
                <a:lnTo>
                  <a:pt x="9189243" y="5167745"/>
                </a:lnTo>
                <a:lnTo>
                  <a:pt x="9151229" y="5156543"/>
                </a:lnTo>
                <a:lnTo>
                  <a:pt x="9150207" y="5157608"/>
                </a:lnTo>
                <a:cubicBezTo>
                  <a:pt x="9147045" y="5159739"/>
                  <a:pt x="9143081" y="5160831"/>
                  <a:pt x="9137315" y="5159777"/>
                </a:cubicBezTo>
                <a:cubicBezTo>
                  <a:pt x="9138862" y="5179261"/>
                  <a:pt x="9130952" y="5165972"/>
                  <a:pt x="9113809" y="5161143"/>
                </a:cubicBezTo>
                <a:cubicBezTo>
                  <a:pt x="9112388" y="5190326"/>
                  <a:pt x="9068114" y="5155892"/>
                  <a:pt x="9053450" y="5169457"/>
                </a:cubicBezTo>
                <a:lnTo>
                  <a:pt x="9005483" y="5166172"/>
                </a:lnTo>
                <a:lnTo>
                  <a:pt x="9005198" y="5166412"/>
                </a:lnTo>
                <a:cubicBezTo>
                  <a:pt x="9003143" y="5166632"/>
                  <a:pt x="9000324" y="5166304"/>
                  <a:pt x="8996229" y="5165201"/>
                </a:cubicBezTo>
                <a:lnTo>
                  <a:pt x="8990391" y="5163140"/>
                </a:lnTo>
                <a:lnTo>
                  <a:pt x="8974334" y="5159914"/>
                </a:lnTo>
                <a:lnTo>
                  <a:pt x="8968008" y="5160614"/>
                </a:lnTo>
                <a:lnTo>
                  <a:pt x="8963045" y="5162839"/>
                </a:lnTo>
                <a:cubicBezTo>
                  <a:pt x="8954690" y="5154888"/>
                  <a:pt x="8955517" y="5145940"/>
                  <a:pt x="8928985" y="5166027"/>
                </a:cubicBezTo>
                <a:cubicBezTo>
                  <a:pt x="8898031" y="5165007"/>
                  <a:pt x="8789300" y="5150352"/>
                  <a:pt x="8752441" y="5146795"/>
                </a:cubicBezTo>
                <a:cubicBezTo>
                  <a:pt x="8719819" y="5136075"/>
                  <a:pt x="8748194" y="5149736"/>
                  <a:pt x="8707844" y="5144694"/>
                </a:cubicBezTo>
                <a:cubicBezTo>
                  <a:pt x="8671606" y="5125159"/>
                  <a:pt x="8639142" y="5141599"/>
                  <a:pt x="8596068" y="5136122"/>
                </a:cubicBezTo>
                <a:lnTo>
                  <a:pt x="8525227" y="5150964"/>
                </a:lnTo>
                <a:lnTo>
                  <a:pt x="8510980" y="5145049"/>
                </a:lnTo>
                <a:lnTo>
                  <a:pt x="8506164" y="5142048"/>
                </a:lnTo>
                <a:cubicBezTo>
                  <a:pt x="8502646" y="5140271"/>
                  <a:pt x="8500045" y="5139460"/>
                  <a:pt x="8497965" y="5139310"/>
                </a:cubicBezTo>
                <a:lnTo>
                  <a:pt x="8497591" y="5139489"/>
                </a:lnTo>
                <a:lnTo>
                  <a:pt x="8490246" y="5136439"/>
                </a:lnTo>
                <a:lnTo>
                  <a:pt x="8367179" y="5122397"/>
                </a:lnTo>
                <a:cubicBezTo>
                  <a:pt x="8362021" y="5120372"/>
                  <a:pt x="8357730" y="5120720"/>
                  <a:pt x="8353796" y="5122203"/>
                </a:cubicBezTo>
                <a:lnTo>
                  <a:pt x="8352369" y="5123043"/>
                </a:lnTo>
                <a:lnTo>
                  <a:pt x="8320101" y="5105625"/>
                </a:lnTo>
                <a:lnTo>
                  <a:pt x="8314429" y="5105299"/>
                </a:lnTo>
                <a:lnTo>
                  <a:pt x="8295170" y="5091404"/>
                </a:lnTo>
                <a:lnTo>
                  <a:pt x="8284273" y="5085581"/>
                </a:lnTo>
                <a:lnTo>
                  <a:pt x="8283146" y="5081138"/>
                </a:lnTo>
                <a:cubicBezTo>
                  <a:pt x="8280842" y="5077893"/>
                  <a:pt x="8276148" y="5075245"/>
                  <a:pt x="8266072" y="5073963"/>
                </a:cubicBezTo>
                <a:lnTo>
                  <a:pt x="8263373" y="5074193"/>
                </a:lnTo>
                <a:lnTo>
                  <a:pt x="8252030" y="5064350"/>
                </a:lnTo>
                <a:cubicBezTo>
                  <a:pt x="8248856" y="5060500"/>
                  <a:pt x="8246644" y="5056218"/>
                  <a:pt x="8245831" y="5051358"/>
                </a:cubicBezTo>
                <a:cubicBezTo>
                  <a:pt x="8181824" y="5054265"/>
                  <a:pt x="8147127" y="5020143"/>
                  <a:pt x="8090268" y="5005197"/>
                </a:cubicBezTo>
                <a:cubicBezTo>
                  <a:pt x="8025464" y="4982055"/>
                  <a:pt x="7967067" y="4960819"/>
                  <a:pt x="7905404" y="4963224"/>
                </a:cubicBezTo>
                <a:cubicBezTo>
                  <a:pt x="7835116" y="4948312"/>
                  <a:pt x="7780962" y="4946081"/>
                  <a:pt x="7718741" y="4937509"/>
                </a:cubicBezTo>
                <a:lnTo>
                  <a:pt x="7614343" y="4940980"/>
                </a:lnTo>
                <a:lnTo>
                  <a:pt x="7527539" y="4935152"/>
                </a:lnTo>
                <a:lnTo>
                  <a:pt x="7519567" y="4932599"/>
                </a:lnTo>
                <a:cubicBezTo>
                  <a:pt x="7513989" y="4931260"/>
                  <a:pt x="7510169" y="4930910"/>
                  <a:pt x="7507408" y="4931264"/>
                </a:cubicBezTo>
                <a:lnTo>
                  <a:pt x="7507036" y="4931591"/>
                </a:lnTo>
                <a:lnTo>
                  <a:pt x="7495791" y="4929639"/>
                </a:lnTo>
                <a:cubicBezTo>
                  <a:pt x="7476982" y="4925521"/>
                  <a:pt x="7422524" y="4942937"/>
                  <a:pt x="7405387" y="4937744"/>
                </a:cubicBezTo>
                <a:cubicBezTo>
                  <a:pt x="7374785" y="4940694"/>
                  <a:pt x="7333986" y="4941799"/>
                  <a:pt x="7312176" y="4947339"/>
                </a:cubicBezTo>
                <a:lnTo>
                  <a:pt x="7310849" y="4948781"/>
                </a:lnTo>
                <a:lnTo>
                  <a:pt x="7218556" y="4923532"/>
                </a:lnTo>
                <a:lnTo>
                  <a:pt x="7201098" y="4918982"/>
                </a:lnTo>
                <a:lnTo>
                  <a:pt x="7197000" y="4913624"/>
                </a:lnTo>
                <a:cubicBezTo>
                  <a:pt x="7192108" y="4910101"/>
                  <a:pt x="7184502" y="4907962"/>
                  <a:pt x="7170804" y="4908976"/>
                </a:cubicBezTo>
                <a:lnTo>
                  <a:pt x="7096984" y="4896748"/>
                </a:lnTo>
                <a:cubicBezTo>
                  <a:pt x="7061144" y="4895770"/>
                  <a:pt x="7050185" y="4894793"/>
                  <a:pt x="7018492" y="4897122"/>
                </a:cubicBezTo>
                <a:cubicBezTo>
                  <a:pt x="6937524" y="4886184"/>
                  <a:pt x="6943641" y="4862018"/>
                  <a:pt x="6904142" y="4867616"/>
                </a:cubicBezTo>
                <a:cubicBezTo>
                  <a:pt x="6871918" y="4872824"/>
                  <a:pt x="6787985" y="4853750"/>
                  <a:pt x="6708218" y="4839661"/>
                </a:cubicBezTo>
                <a:cubicBezTo>
                  <a:pt x="6649102" y="4830206"/>
                  <a:pt x="6628102" y="4816105"/>
                  <a:pt x="6549451" y="4810885"/>
                </a:cubicBezTo>
                <a:cubicBezTo>
                  <a:pt x="6472150" y="4766795"/>
                  <a:pt x="6409692" y="4790518"/>
                  <a:pt x="6317556" y="4764085"/>
                </a:cubicBezTo>
                <a:cubicBezTo>
                  <a:pt x="6297547" y="4748563"/>
                  <a:pt x="6209288" y="4765756"/>
                  <a:pt x="6168670" y="4761998"/>
                </a:cubicBezTo>
                <a:cubicBezTo>
                  <a:pt x="6128052" y="4758240"/>
                  <a:pt x="6090536" y="4744692"/>
                  <a:pt x="6073844" y="4741536"/>
                </a:cubicBezTo>
                <a:lnTo>
                  <a:pt x="6068526" y="4743073"/>
                </a:lnTo>
                <a:lnTo>
                  <a:pt x="6048634" y="4742390"/>
                </a:lnTo>
                <a:lnTo>
                  <a:pt x="6041279" y="4750739"/>
                </a:lnTo>
                <a:lnTo>
                  <a:pt x="6010088" y="4755832"/>
                </a:lnTo>
                <a:cubicBezTo>
                  <a:pt x="5998677" y="4756419"/>
                  <a:pt x="5970124" y="4755506"/>
                  <a:pt x="5957373" y="4752188"/>
                </a:cubicBezTo>
                <a:lnTo>
                  <a:pt x="5758915" y="4736496"/>
                </a:lnTo>
                <a:lnTo>
                  <a:pt x="5626957" y="4735473"/>
                </a:lnTo>
                <a:lnTo>
                  <a:pt x="5470902" y="4749493"/>
                </a:lnTo>
                <a:cubicBezTo>
                  <a:pt x="5478131" y="4762521"/>
                  <a:pt x="5439006" y="4748455"/>
                  <a:pt x="5432757" y="4760746"/>
                </a:cubicBezTo>
                <a:cubicBezTo>
                  <a:pt x="5429365" y="4770778"/>
                  <a:pt x="5391824" y="4775462"/>
                  <a:pt x="5381664" y="4778448"/>
                </a:cubicBezTo>
                <a:lnTo>
                  <a:pt x="5261760" y="4798865"/>
                </a:lnTo>
                <a:cubicBezTo>
                  <a:pt x="5251595" y="4799049"/>
                  <a:pt x="5230547" y="4807359"/>
                  <a:pt x="5222959" y="4809989"/>
                </a:cubicBezTo>
                <a:lnTo>
                  <a:pt x="5174657" y="4812979"/>
                </a:lnTo>
                <a:lnTo>
                  <a:pt x="5156551" y="4820202"/>
                </a:lnTo>
                <a:lnTo>
                  <a:pt x="5142595" y="4823602"/>
                </a:lnTo>
                <a:lnTo>
                  <a:pt x="5139593" y="4825703"/>
                </a:lnTo>
                <a:cubicBezTo>
                  <a:pt x="5133873" y="4829743"/>
                  <a:pt x="5128076" y="4833554"/>
                  <a:pt x="5121656" y="4836556"/>
                </a:cubicBezTo>
                <a:cubicBezTo>
                  <a:pt x="5108317" y="4807937"/>
                  <a:pt x="5064853" y="4857373"/>
                  <a:pt x="5065787" y="4829985"/>
                </a:cubicBezTo>
                <a:cubicBezTo>
                  <a:pt x="5028193" y="4841501"/>
                  <a:pt x="5038944" y="4812412"/>
                  <a:pt x="5011510" y="4846366"/>
                </a:cubicBezTo>
                <a:cubicBezTo>
                  <a:pt x="4937023" y="4845983"/>
                  <a:pt x="4916353" y="4832976"/>
                  <a:pt x="4840437" y="4870383"/>
                </a:cubicBezTo>
                <a:cubicBezTo>
                  <a:pt x="4806739" y="4887025"/>
                  <a:pt x="4784106" y="4898171"/>
                  <a:pt x="4762444" y="4898151"/>
                </a:cubicBezTo>
                <a:cubicBezTo>
                  <a:pt x="4741323" y="4902652"/>
                  <a:pt x="4729481" y="4905474"/>
                  <a:pt x="4723182" y="4907166"/>
                </a:cubicBezTo>
                <a:lnTo>
                  <a:pt x="4721173" y="4907914"/>
                </a:lnTo>
                <a:lnTo>
                  <a:pt x="4715524" y="4906639"/>
                </a:lnTo>
                <a:cubicBezTo>
                  <a:pt x="4680148" y="4913595"/>
                  <a:pt x="4524744" y="4914403"/>
                  <a:pt x="4515810" y="4916541"/>
                </a:cubicBezTo>
                <a:cubicBezTo>
                  <a:pt x="4457819" y="4929653"/>
                  <a:pt x="4462659" y="4930394"/>
                  <a:pt x="4428539" y="4927192"/>
                </a:cubicBezTo>
                <a:cubicBezTo>
                  <a:pt x="4423303" y="4923821"/>
                  <a:pt x="4368974" y="4930115"/>
                  <a:pt x="4362872" y="4928538"/>
                </a:cubicBezTo>
                <a:lnTo>
                  <a:pt x="4316962" y="4921923"/>
                </a:lnTo>
                <a:lnTo>
                  <a:pt x="4315106" y="4923264"/>
                </a:lnTo>
                <a:cubicBezTo>
                  <a:pt x="4306123" y="4926635"/>
                  <a:pt x="4299993" y="4926634"/>
                  <a:pt x="4295140" y="4925143"/>
                </a:cubicBezTo>
                <a:lnTo>
                  <a:pt x="4290059" y="4922226"/>
                </a:lnTo>
                <a:lnTo>
                  <a:pt x="4276138" y="4922472"/>
                </a:lnTo>
                <a:lnTo>
                  <a:pt x="4248113" y="4920148"/>
                </a:lnTo>
                <a:lnTo>
                  <a:pt x="4202046" y="4922943"/>
                </a:lnTo>
                <a:cubicBezTo>
                  <a:pt x="4201945" y="4923363"/>
                  <a:pt x="4201842" y="4923782"/>
                  <a:pt x="4201741" y="4924202"/>
                </a:cubicBezTo>
                <a:cubicBezTo>
                  <a:pt x="4200116" y="4927039"/>
                  <a:pt x="4197140" y="4929158"/>
                  <a:pt x="4191245" y="4929836"/>
                </a:cubicBezTo>
                <a:cubicBezTo>
                  <a:pt x="4204212" y="4947125"/>
                  <a:pt x="4161274" y="4945230"/>
                  <a:pt x="4142742" y="4945701"/>
                </a:cubicBezTo>
                <a:cubicBezTo>
                  <a:pt x="4124717" y="4952767"/>
                  <a:pt x="4099099" y="4966347"/>
                  <a:pt x="4083094" y="4972234"/>
                </a:cubicBezTo>
                <a:lnTo>
                  <a:pt x="4074543" y="4973069"/>
                </a:lnTo>
                <a:cubicBezTo>
                  <a:pt x="4074504" y="4973170"/>
                  <a:pt x="4074463" y="4973269"/>
                  <a:pt x="4074424" y="4973368"/>
                </a:cubicBezTo>
                <a:cubicBezTo>
                  <a:pt x="4072678" y="4974152"/>
                  <a:pt x="4069906" y="4974653"/>
                  <a:pt x="4065507" y="4974812"/>
                </a:cubicBezTo>
                <a:lnTo>
                  <a:pt x="4058951" y="4974594"/>
                </a:lnTo>
                <a:lnTo>
                  <a:pt x="4042361" y="4976215"/>
                </a:lnTo>
                <a:lnTo>
                  <a:pt x="4036993" y="4978649"/>
                </a:lnTo>
                <a:lnTo>
                  <a:pt x="4035360" y="4982316"/>
                </a:lnTo>
                <a:lnTo>
                  <a:pt x="4033775" y="4982081"/>
                </a:lnTo>
                <a:cubicBezTo>
                  <a:pt x="4021424" y="4977217"/>
                  <a:pt x="4016874" y="4968841"/>
                  <a:pt x="4004535" y="4994649"/>
                </a:cubicBezTo>
                <a:cubicBezTo>
                  <a:pt x="3976667" y="4987584"/>
                  <a:pt x="3972977" y="5002913"/>
                  <a:pt x="3936843" y="5012106"/>
                </a:cubicBezTo>
                <a:cubicBezTo>
                  <a:pt x="3920506" y="5004382"/>
                  <a:pt x="3908535" y="5009071"/>
                  <a:pt x="3897272" y="5017761"/>
                </a:cubicBezTo>
                <a:cubicBezTo>
                  <a:pt x="3861092" y="5017265"/>
                  <a:pt x="3829628" y="5031135"/>
                  <a:pt x="3789757" y="5037999"/>
                </a:cubicBezTo>
                <a:cubicBezTo>
                  <a:pt x="3741007" y="5052705"/>
                  <a:pt x="3725129" y="5054682"/>
                  <a:pt x="3682510" y="5061922"/>
                </a:cubicBezTo>
                <a:lnTo>
                  <a:pt x="3610032" y="5094193"/>
                </a:lnTo>
                <a:lnTo>
                  <a:pt x="3603852" y="5092831"/>
                </a:lnTo>
                <a:cubicBezTo>
                  <a:pt x="3599580" y="5092212"/>
                  <a:pt x="3596726" y="5092212"/>
                  <a:pt x="3594733" y="5092667"/>
                </a:cubicBezTo>
                <a:lnTo>
                  <a:pt x="3594498" y="5092936"/>
                </a:lnTo>
                <a:lnTo>
                  <a:pt x="3585975" y="5092246"/>
                </a:lnTo>
                <a:cubicBezTo>
                  <a:pt x="3571623" y="5090455"/>
                  <a:pt x="3549389" y="5104654"/>
                  <a:pt x="3536132" y="5101945"/>
                </a:cubicBezTo>
                <a:cubicBezTo>
                  <a:pt x="3513940" y="5106241"/>
                  <a:pt x="3488622" y="5099976"/>
                  <a:pt x="3473220" y="5105606"/>
                </a:cubicBezTo>
                <a:lnTo>
                  <a:pt x="3400725" y="5117654"/>
                </a:lnTo>
                <a:lnTo>
                  <a:pt x="3375935" y="5106247"/>
                </a:lnTo>
                <a:lnTo>
                  <a:pt x="3348219" y="5109860"/>
                </a:lnTo>
                <a:cubicBezTo>
                  <a:pt x="3337206" y="5110533"/>
                  <a:pt x="3327054" y="5111295"/>
                  <a:pt x="3319639" y="5114795"/>
                </a:cubicBezTo>
                <a:lnTo>
                  <a:pt x="3248529" y="5133347"/>
                </a:lnTo>
                <a:lnTo>
                  <a:pt x="3210308" y="5119794"/>
                </a:lnTo>
                <a:cubicBezTo>
                  <a:pt x="3206088" y="5117870"/>
                  <a:pt x="3200152" y="5117326"/>
                  <a:pt x="3190375" y="5119915"/>
                </a:cubicBezTo>
                <a:lnTo>
                  <a:pt x="3188145" y="5121096"/>
                </a:lnTo>
                <a:cubicBezTo>
                  <a:pt x="3182625" y="5119116"/>
                  <a:pt x="3141856" y="5121682"/>
                  <a:pt x="3108596" y="5122416"/>
                </a:cubicBezTo>
                <a:cubicBezTo>
                  <a:pt x="3055968" y="5124842"/>
                  <a:pt x="3048940" y="5117475"/>
                  <a:pt x="2988584" y="5125502"/>
                </a:cubicBezTo>
                <a:cubicBezTo>
                  <a:pt x="2928853" y="5129690"/>
                  <a:pt x="2917951" y="5124649"/>
                  <a:pt x="2876540" y="5133019"/>
                </a:cubicBezTo>
                <a:lnTo>
                  <a:pt x="2626864" y="5133771"/>
                </a:lnTo>
                <a:cubicBezTo>
                  <a:pt x="2562348" y="5111858"/>
                  <a:pt x="2563422" y="5142456"/>
                  <a:pt x="2491422" y="5135486"/>
                </a:cubicBezTo>
                <a:cubicBezTo>
                  <a:pt x="2433091" y="5200962"/>
                  <a:pt x="2455709" y="5160483"/>
                  <a:pt x="2415617" y="5168715"/>
                </a:cubicBezTo>
                <a:lnTo>
                  <a:pt x="2290098" y="5166151"/>
                </a:lnTo>
                <a:cubicBezTo>
                  <a:pt x="2257057" y="5152522"/>
                  <a:pt x="2202458" y="5187690"/>
                  <a:pt x="2161714" y="5169302"/>
                </a:cubicBezTo>
                <a:cubicBezTo>
                  <a:pt x="2122714" y="5172302"/>
                  <a:pt x="2080450" y="5180350"/>
                  <a:pt x="2056089" y="5184144"/>
                </a:cubicBezTo>
                <a:cubicBezTo>
                  <a:pt x="2019828" y="5191108"/>
                  <a:pt x="1978839" y="5203797"/>
                  <a:pt x="1944153" y="5211084"/>
                </a:cubicBezTo>
                <a:cubicBezTo>
                  <a:pt x="1925867" y="5199079"/>
                  <a:pt x="1896027" y="5224183"/>
                  <a:pt x="1847968" y="5227868"/>
                </a:cubicBezTo>
                <a:cubicBezTo>
                  <a:pt x="1827977" y="5213971"/>
                  <a:pt x="1815570" y="5230544"/>
                  <a:pt x="1777083" y="5212267"/>
                </a:cubicBezTo>
                <a:cubicBezTo>
                  <a:pt x="1775439" y="5214216"/>
                  <a:pt x="1773397" y="5216035"/>
                  <a:pt x="1771025" y="5217668"/>
                </a:cubicBezTo>
                <a:cubicBezTo>
                  <a:pt x="1757251" y="5227146"/>
                  <a:pt x="1735528" y="5228402"/>
                  <a:pt x="1722509" y="5220470"/>
                </a:cubicBezTo>
                <a:cubicBezTo>
                  <a:pt x="1691779" y="5208440"/>
                  <a:pt x="1662321" y="5203305"/>
                  <a:pt x="1633941" y="5200774"/>
                </a:cubicBezTo>
                <a:lnTo>
                  <a:pt x="1586145" y="5210184"/>
                </a:lnTo>
                <a:cubicBezTo>
                  <a:pt x="1567948" y="5215416"/>
                  <a:pt x="1545900" y="5226363"/>
                  <a:pt x="1524748" y="5232173"/>
                </a:cubicBezTo>
                <a:cubicBezTo>
                  <a:pt x="1502586" y="5235395"/>
                  <a:pt x="1478013" y="5230993"/>
                  <a:pt x="1459242" y="5245044"/>
                </a:cubicBezTo>
                <a:cubicBezTo>
                  <a:pt x="1421474" y="5260197"/>
                  <a:pt x="1374524" y="5244220"/>
                  <a:pt x="1349457" y="5280705"/>
                </a:cubicBezTo>
                <a:cubicBezTo>
                  <a:pt x="1273276" y="5302389"/>
                  <a:pt x="1121512" y="5336260"/>
                  <a:pt x="1009212" y="5361227"/>
                </a:cubicBezTo>
                <a:cubicBezTo>
                  <a:pt x="939016" y="5373529"/>
                  <a:pt x="866895" y="5370149"/>
                  <a:pt x="808572" y="5377024"/>
                </a:cubicBezTo>
                <a:cubicBezTo>
                  <a:pt x="802823" y="5374184"/>
                  <a:pt x="726016" y="5397963"/>
                  <a:pt x="719549" y="5396991"/>
                </a:cubicBezTo>
                <a:lnTo>
                  <a:pt x="698795" y="5397657"/>
                </a:lnTo>
                <a:cubicBezTo>
                  <a:pt x="689833" y="5401894"/>
                  <a:pt x="683492" y="5402495"/>
                  <a:pt x="678327" y="5401487"/>
                </a:cubicBezTo>
                <a:lnTo>
                  <a:pt x="672784" y="5399085"/>
                </a:lnTo>
                <a:lnTo>
                  <a:pt x="658406" y="5400696"/>
                </a:lnTo>
                <a:lnTo>
                  <a:pt x="629185" y="5401132"/>
                </a:lnTo>
                <a:lnTo>
                  <a:pt x="624558" y="5403782"/>
                </a:lnTo>
                <a:lnTo>
                  <a:pt x="581798" y="5408438"/>
                </a:lnTo>
                <a:cubicBezTo>
                  <a:pt x="581736" y="5408865"/>
                  <a:pt x="581671" y="5409294"/>
                  <a:pt x="581608" y="5409722"/>
                </a:cubicBezTo>
                <a:cubicBezTo>
                  <a:pt x="580204" y="5412704"/>
                  <a:pt x="577331" y="5415106"/>
                  <a:pt x="571299" y="5416358"/>
                </a:cubicBezTo>
                <a:cubicBezTo>
                  <a:pt x="551623" y="5426267"/>
                  <a:pt x="484499" y="5459654"/>
                  <a:pt x="463549" y="5469173"/>
                </a:cubicBezTo>
                <a:cubicBezTo>
                  <a:pt x="453136" y="5470720"/>
                  <a:pt x="449731" y="5472678"/>
                  <a:pt x="445606" y="5473465"/>
                </a:cubicBezTo>
                <a:lnTo>
                  <a:pt x="438799" y="5473893"/>
                </a:lnTo>
                <a:cubicBezTo>
                  <a:pt x="417222" y="5482183"/>
                  <a:pt x="343312" y="5513407"/>
                  <a:pt x="316138" y="5523213"/>
                </a:cubicBezTo>
                <a:cubicBezTo>
                  <a:pt x="298481" y="5517132"/>
                  <a:pt x="286556" y="5522972"/>
                  <a:pt x="275748" y="5532726"/>
                </a:cubicBezTo>
                <a:cubicBezTo>
                  <a:pt x="238274" y="5535784"/>
                  <a:pt x="207076" y="5552679"/>
                  <a:pt x="166496" y="5563424"/>
                </a:cubicBezTo>
                <a:lnTo>
                  <a:pt x="0" y="5629888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167851627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ACA2EA0-FFD3-42EC-9406-B595015ED9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D5288BCE-665C-472A-8C43-664BCFA31E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8762" y="1247775"/>
            <a:ext cx="9144000" cy="3007447"/>
          </a:xfrm>
          <a:prstGeom prst="rect">
            <a:avLst/>
          </a:prstGeom>
          <a:solidFill>
            <a:schemeClr val="bg1"/>
          </a:solidFill>
          <a:ln w="12700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EF00567C-33C0-2AB2-EFE2-CDE04E0717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04988" y="1442172"/>
            <a:ext cx="8582025" cy="2177328"/>
          </a:xfrm>
        </p:spPr>
        <p:txBody>
          <a:bodyPr anchor="ctr">
            <a:normAutofit/>
          </a:bodyPr>
          <a:lstStyle/>
          <a:p>
            <a:r>
              <a:rPr lang="de-DE" sz="6600" dirty="0"/>
              <a:t>Exception Handling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46C57131-53A7-4C1A-BEA8-25F06A06AD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87872" y="3912322"/>
            <a:ext cx="7225780" cy="6858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3120867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nhaltsplatzhalter 4" descr="Ein Bild, das Text, Quittung, Schrift, Screenshot enthält.&#10;&#10;Automatisch generierte Beschreibung">
            <a:extLst>
              <a:ext uri="{FF2B5EF4-FFF2-40B4-BE49-F238E27FC236}">
                <a16:creationId xmlns:a16="http://schemas.microsoft.com/office/drawing/2014/main" id="{87FE2BB5-68F6-B63A-F333-166EDBE1316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6451" y="643466"/>
            <a:ext cx="6039097" cy="5571067"/>
          </a:xfrm>
          <a:prstGeom prst="rect">
            <a:avLst/>
          </a:prstGeom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9FE158D3-8F24-5A70-9FF7-F99F6CC306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de-DE" dirty="0"/>
              <a:t>Exceptions</a:t>
            </a:r>
            <a:endParaRPr lang="en-US" kern="1200" dirty="0">
              <a:solidFill>
                <a:schemeClr val="tx1">
                  <a:tint val="7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9D7F768F-2E70-0DCE-3A83-E401C1606A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90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0085806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3" name="Rectangle 27">
            <a:extLst>
              <a:ext uri="{FF2B5EF4-FFF2-40B4-BE49-F238E27FC236}">
                <a16:creationId xmlns:a16="http://schemas.microsoft.com/office/drawing/2014/main" id="{058A14AF-9FB5-4CC7-BA35-E8E85D3EDF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3E697A1-0E0D-02E9-6960-3B83EE13B1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3662" y="386930"/>
            <a:ext cx="10066122" cy="129844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Ausnahmen</a:t>
            </a:r>
            <a:r>
              <a:rPr lang="en-US" sz="4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8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fangen</a:t>
            </a:r>
            <a:endParaRPr lang="en-US" sz="48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54" name="Rectangle 29">
            <a:extLst>
              <a:ext uri="{FF2B5EF4-FFF2-40B4-BE49-F238E27FC236}">
                <a16:creationId xmlns:a16="http://schemas.microsoft.com/office/drawing/2014/main" id="{3A9A4357-BD1D-4622-A4FE-766E6AB8DE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-2" y="1998845"/>
            <a:ext cx="11454595" cy="78169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ectangle 31">
            <a:extLst>
              <a:ext uri="{FF2B5EF4-FFF2-40B4-BE49-F238E27FC236}">
                <a16:creationId xmlns:a16="http://schemas.microsoft.com/office/drawing/2014/main" id="{E659831F-0D9A-4C63-9EBB-8435B85A4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3079"/>
            <a:ext cx="11383362" cy="426799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4CCF10D-2C88-6F63-7F49-527D9DA5EC6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93661" y="2599509"/>
            <a:ext cx="4530898" cy="363945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000" dirty="0" err="1"/>
              <a:t>Zum</a:t>
            </a:r>
            <a:r>
              <a:rPr lang="en-US" sz="2000" dirty="0"/>
              <a:t> </a:t>
            </a:r>
            <a:r>
              <a:rPr lang="en-US" sz="2000" dirty="0" err="1"/>
              <a:t>Fangen</a:t>
            </a:r>
            <a:r>
              <a:rPr lang="en-US" sz="2000" dirty="0"/>
              <a:t> von Exceptions </a:t>
            </a:r>
            <a:r>
              <a:rPr lang="en-US" sz="2000" dirty="0" err="1"/>
              <a:t>werden</a:t>
            </a:r>
            <a:r>
              <a:rPr lang="en-US" sz="2000" dirty="0"/>
              <a:t> </a:t>
            </a:r>
            <a:r>
              <a:rPr lang="en-US" sz="2000" dirty="0" err="1"/>
              <a:t>genau</a:t>
            </a:r>
            <a:r>
              <a:rPr lang="en-US" sz="2000" dirty="0"/>
              <a:t> </a:t>
            </a:r>
            <a:r>
              <a:rPr lang="en-US" sz="2000" dirty="0" err="1"/>
              <a:t>wie</a:t>
            </a:r>
            <a:r>
              <a:rPr lang="en-US" sz="2000" dirty="0"/>
              <a:t> in Java try-catch-finally </a:t>
            </a:r>
            <a:r>
              <a:rPr lang="en-US" sz="2000" dirty="0" err="1"/>
              <a:t>Blöcke</a:t>
            </a:r>
            <a:r>
              <a:rPr lang="en-US" sz="2000" dirty="0"/>
              <a:t> </a:t>
            </a:r>
            <a:r>
              <a:rPr lang="en-US" sz="2000" dirty="0" err="1"/>
              <a:t>benutzt</a:t>
            </a:r>
            <a:endParaRPr lang="en-US" sz="2000" dirty="0"/>
          </a:p>
          <a:p>
            <a:r>
              <a:rPr lang="en-US" sz="2000" dirty="0">
                <a:solidFill>
                  <a:schemeClr val="accent1"/>
                </a:solidFill>
              </a:rPr>
              <a:t>try-Block: </a:t>
            </a:r>
            <a:r>
              <a:rPr lang="en-US" sz="2000" dirty="0" err="1"/>
              <a:t>Enthält</a:t>
            </a:r>
            <a:r>
              <a:rPr lang="en-US" sz="2000" dirty="0"/>
              <a:t> „</a:t>
            </a:r>
            <a:r>
              <a:rPr lang="en-US" sz="2000" dirty="0" err="1"/>
              <a:t>gefährlichen</a:t>
            </a:r>
            <a:r>
              <a:rPr lang="en-US" sz="2000" dirty="0"/>
              <a:t>“ Code</a:t>
            </a:r>
          </a:p>
          <a:p>
            <a:r>
              <a:rPr lang="en-US" sz="2000" dirty="0">
                <a:solidFill>
                  <a:schemeClr val="accent1"/>
                </a:solidFill>
              </a:rPr>
              <a:t>catch-Block: </a:t>
            </a:r>
            <a:r>
              <a:rPr lang="en-US" sz="2000" dirty="0" err="1"/>
              <a:t>Enthält</a:t>
            </a:r>
            <a:r>
              <a:rPr lang="en-US" sz="2000" dirty="0"/>
              <a:t> </a:t>
            </a:r>
            <a:r>
              <a:rPr lang="en-US" sz="2000" dirty="0" err="1"/>
              <a:t>Ausnahmebehandlung</a:t>
            </a:r>
            <a:endParaRPr lang="en-US" sz="2000" dirty="0"/>
          </a:p>
          <a:p>
            <a:r>
              <a:rPr lang="en-US" sz="2000" dirty="0">
                <a:solidFill>
                  <a:schemeClr val="accent1"/>
                </a:solidFill>
              </a:rPr>
              <a:t>finally-Block: </a:t>
            </a:r>
            <a:r>
              <a:rPr lang="en-US" sz="2000" dirty="0" err="1"/>
              <a:t>Gedacht</a:t>
            </a:r>
            <a:r>
              <a:rPr lang="en-US" sz="2000" dirty="0"/>
              <a:t> für </a:t>
            </a:r>
            <a:r>
              <a:rPr lang="en-US" sz="2000" dirty="0" err="1"/>
              <a:t>Aufräumarbeiten</a:t>
            </a:r>
            <a:endParaRPr lang="en-US" sz="2000" dirty="0"/>
          </a:p>
        </p:txBody>
      </p:sp>
      <p:pic>
        <p:nvPicPr>
          <p:cNvPr id="7" name="Inhaltsplatzhalter 6" descr="Ein Bild, das Text, Screenshot, Schrift, Design enthält.&#10;&#10;Automatisch generierte Beschreibung">
            <a:extLst>
              <a:ext uri="{FF2B5EF4-FFF2-40B4-BE49-F238E27FC236}">
                <a16:creationId xmlns:a16="http://schemas.microsoft.com/office/drawing/2014/main" id="{9A768669-8F36-4DF7-9BAE-A3703360131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/>
          <a:srcRect l="15409" t="26143" r="10165" b="19209"/>
          <a:stretch/>
        </p:blipFill>
        <p:spPr>
          <a:xfrm>
            <a:off x="5033847" y="2888295"/>
            <a:ext cx="6239105" cy="2897557"/>
          </a:xfrm>
          <a:prstGeom prst="rect">
            <a:avLst/>
          </a:prstGeom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E6995CE5-F890-4ABA-82A2-26507CE8D2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1228040" y="2313027"/>
            <a:ext cx="781700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C702C86-6646-3D26-1D5A-3BE01AB72D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224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Exceptions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8F9799E-A661-5226-B829-4FDDEDD1C3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224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91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0917382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1">
            <a:extLst>
              <a:ext uri="{FF2B5EF4-FFF2-40B4-BE49-F238E27FC236}">
                <a16:creationId xmlns:a16="http://schemas.microsoft.com/office/drawing/2014/main" id="{2C9A9DA9-7DC8-488B-A882-123947B0F3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1" name="Rectangle 13">
            <a:extLst>
              <a:ext uri="{FF2B5EF4-FFF2-40B4-BE49-F238E27FC236}">
                <a16:creationId xmlns:a16="http://schemas.microsoft.com/office/drawing/2014/main" id="{57F6BDD4-E066-4008-8011-6CC31AEB45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9575" y="633619"/>
            <a:ext cx="4279383" cy="5495925"/>
          </a:xfrm>
          <a:prstGeom prst="rect">
            <a:avLst/>
          </a:prstGeom>
          <a:ln w="9525">
            <a:solidFill>
              <a:srgbClr val="DEDEDE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C780380-6804-04DA-80D6-6B42BCD8F3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7" y="978619"/>
            <a:ext cx="3410712" cy="1106424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8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Mehrere catch-Blöcke</a:t>
            </a:r>
          </a:p>
        </p:txBody>
      </p:sp>
      <p:sp>
        <p:nvSpPr>
          <p:cNvPr id="22" name="Rectangle 15">
            <a:extLst>
              <a:ext uri="{FF2B5EF4-FFF2-40B4-BE49-F238E27FC236}">
                <a16:creationId xmlns:a16="http://schemas.microsoft.com/office/drawing/2014/main" id="{2711A8FB-68FC-45FC-B01E-38F809E2D4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5567" y="1171300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3" name="Rectangle 17">
            <a:extLst>
              <a:ext uri="{FF2B5EF4-FFF2-40B4-BE49-F238E27FC236}">
                <a16:creationId xmlns:a16="http://schemas.microsoft.com/office/drawing/2014/main" id="{2A865FE3-5FC9-4049-87CF-30019C46C0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7459" y="2093976"/>
            <a:ext cx="3328416" cy="9144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71DD3CF-A273-C8E6-31FB-910D935B03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41248" y="2252870"/>
            <a:ext cx="3412219" cy="3560251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000" dirty="0"/>
              <a:t>Es </a:t>
            </a:r>
            <a:r>
              <a:rPr lang="en-US" sz="2000" dirty="0" err="1"/>
              <a:t>können</a:t>
            </a:r>
            <a:r>
              <a:rPr lang="en-US" sz="2000" dirty="0"/>
              <a:t> </a:t>
            </a:r>
            <a:r>
              <a:rPr lang="en-US" sz="2000" dirty="0" err="1"/>
              <a:t>auch</a:t>
            </a:r>
            <a:r>
              <a:rPr lang="en-US" sz="2000" dirty="0"/>
              <a:t> </a:t>
            </a:r>
            <a:r>
              <a:rPr lang="en-US" sz="2000" dirty="0" err="1"/>
              <a:t>nach</a:t>
            </a:r>
            <a:r>
              <a:rPr lang="en-US" sz="2000" dirty="0"/>
              <a:t> </a:t>
            </a:r>
            <a:r>
              <a:rPr lang="en-US" sz="2000" dirty="0" err="1"/>
              <a:t>einem</a:t>
            </a:r>
            <a:r>
              <a:rPr lang="en-US" sz="2000" dirty="0"/>
              <a:t> try-Block </a:t>
            </a:r>
            <a:r>
              <a:rPr lang="en-US" sz="2000" dirty="0" err="1"/>
              <a:t>mehrere</a:t>
            </a:r>
            <a:r>
              <a:rPr lang="en-US" sz="2000" dirty="0"/>
              <a:t> catch-</a:t>
            </a:r>
            <a:r>
              <a:rPr lang="en-US" sz="2000" dirty="0" err="1"/>
              <a:t>Blöcke</a:t>
            </a:r>
            <a:r>
              <a:rPr lang="en-US" sz="2000" dirty="0"/>
              <a:t> </a:t>
            </a:r>
            <a:r>
              <a:rPr lang="en-US" sz="2000" dirty="0" err="1"/>
              <a:t>kommen</a:t>
            </a:r>
            <a:endParaRPr lang="en-US" sz="2000" dirty="0"/>
          </a:p>
          <a:p>
            <a:r>
              <a:rPr lang="en-US" sz="2000" dirty="0"/>
              <a:t>Catch-Block </a:t>
            </a:r>
            <a:r>
              <a:rPr lang="en-US" sz="2000" dirty="0" err="1"/>
              <a:t>wird</a:t>
            </a:r>
            <a:r>
              <a:rPr lang="en-US" sz="2000" dirty="0"/>
              <a:t> </a:t>
            </a:r>
            <a:r>
              <a:rPr lang="en-US" sz="2000" dirty="0" err="1"/>
              <a:t>zur</a:t>
            </a:r>
            <a:r>
              <a:rPr lang="en-US" sz="2000" dirty="0"/>
              <a:t> </a:t>
            </a:r>
            <a:r>
              <a:rPr lang="en-US" sz="2000" dirty="0" err="1"/>
              <a:t>Laufzeit</a:t>
            </a:r>
            <a:r>
              <a:rPr lang="en-US" sz="2000" dirty="0"/>
              <a:t> </a:t>
            </a:r>
            <a:r>
              <a:rPr lang="en-US" sz="2000" dirty="0" err="1"/>
              <a:t>ausgewählt</a:t>
            </a:r>
            <a:r>
              <a:rPr lang="en-US" sz="2000" dirty="0"/>
              <a:t>, </a:t>
            </a:r>
            <a:r>
              <a:rPr lang="en-US" sz="2000" dirty="0" err="1"/>
              <a:t>hierbei</a:t>
            </a:r>
            <a:r>
              <a:rPr lang="en-US" sz="2000" dirty="0"/>
              <a:t> </a:t>
            </a:r>
            <a:r>
              <a:rPr lang="en-US" sz="2000" dirty="0" err="1"/>
              <a:t>geht</a:t>
            </a:r>
            <a:r>
              <a:rPr lang="en-US" sz="2000" dirty="0"/>
              <a:t> Groovy die </a:t>
            </a:r>
            <a:r>
              <a:rPr lang="en-US" sz="2000" dirty="0" err="1"/>
              <a:t>Blöcke</a:t>
            </a:r>
            <a:r>
              <a:rPr lang="en-US" sz="2000" dirty="0"/>
              <a:t> von </a:t>
            </a:r>
            <a:r>
              <a:rPr lang="en-US" sz="2000" dirty="0" err="1"/>
              <a:t>oben</a:t>
            </a:r>
            <a:r>
              <a:rPr lang="en-US" sz="2000" dirty="0"/>
              <a:t> </a:t>
            </a:r>
            <a:r>
              <a:rPr lang="en-US" sz="2000" dirty="0" err="1"/>
              <a:t>nach</a:t>
            </a:r>
            <a:r>
              <a:rPr lang="en-US" sz="2000" dirty="0"/>
              <a:t> </a:t>
            </a:r>
            <a:r>
              <a:rPr lang="en-US" sz="2000" dirty="0" err="1"/>
              <a:t>unten</a:t>
            </a:r>
            <a:r>
              <a:rPr lang="en-US" sz="2000" dirty="0"/>
              <a:t> </a:t>
            </a:r>
            <a:r>
              <a:rPr lang="en-US" sz="2000" dirty="0" err="1"/>
              <a:t>durch</a:t>
            </a:r>
            <a:endParaRPr lang="en-US" sz="2000" dirty="0"/>
          </a:p>
          <a:p>
            <a:pPr marL="0" indent="0">
              <a:buNone/>
            </a:pPr>
            <a:r>
              <a:rPr lang="en-US" sz="1700" dirty="0">
                <a:sym typeface="Wingdings" pitchFamily="2" charset="2"/>
              </a:rPr>
              <a:t> </a:t>
            </a:r>
            <a:r>
              <a:rPr lang="en-US" sz="1700" dirty="0" err="1"/>
              <a:t>Deshalb</a:t>
            </a:r>
            <a:r>
              <a:rPr lang="en-US" sz="1700" dirty="0"/>
              <a:t> gilt: </a:t>
            </a:r>
            <a:r>
              <a:rPr lang="en-US" sz="1700" dirty="0" err="1"/>
              <a:t>Immer</a:t>
            </a:r>
            <a:r>
              <a:rPr lang="en-US" sz="1700" dirty="0"/>
              <a:t>  </a:t>
            </a:r>
            <a:r>
              <a:rPr lang="en-US" sz="1700" dirty="0" err="1"/>
              <a:t>vom</a:t>
            </a:r>
            <a:r>
              <a:rPr lang="en-US" sz="1700" dirty="0"/>
              <a:t> </a:t>
            </a:r>
            <a:r>
              <a:rPr lang="en-US" sz="1700" dirty="0" err="1"/>
              <a:t>Spezifischen</a:t>
            </a:r>
            <a:r>
              <a:rPr lang="en-US" sz="1700" dirty="0"/>
              <a:t> </a:t>
            </a:r>
            <a:r>
              <a:rPr lang="en-US" sz="1700" dirty="0" err="1"/>
              <a:t>zum</a:t>
            </a:r>
            <a:r>
              <a:rPr lang="en-US" sz="1700" dirty="0"/>
              <a:t> </a:t>
            </a:r>
            <a:r>
              <a:rPr lang="en-US" sz="1700" dirty="0" err="1"/>
              <a:t>Allgemeinen</a:t>
            </a:r>
            <a:endParaRPr lang="en-US" sz="1700" dirty="0"/>
          </a:p>
        </p:txBody>
      </p:sp>
      <p:pic>
        <p:nvPicPr>
          <p:cNvPr id="7" name="Inhaltsplatzhalter 6">
            <a:extLst>
              <a:ext uri="{FF2B5EF4-FFF2-40B4-BE49-F238E27FC236}">
                <a16:creationId xmlns:a16="http://schemas.microsoft.com/office/drawing/2014/main" id="{5EA66D49-796C-5761-2111-48A3AAFED8C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/>
          <a:srcRect l="15921" t="30206" r="10934" b="18341"/>
          <a:stretch/>
        </p:blipFill>
        <p:spPr>
          <a:xfrm>
            <a:off x="4757953" y="1875388"/>
            <a:ext cx="7457045" cy="3514531"/>
          </a:xfrm>
          <a:prstGeom prst="rect">
            <a:avLst/>
          </a:prstGeom>
        </p:spPr>
      </p:pic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19B2498-8FEB-2FAE-7F61-68D8C68334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Exceptions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F52DEB1-31FB-88E7-9472-4867F25D2A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3648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92</a:t>
            </a:fld>
            <a:endParaRPr 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2105330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352BEC0E-22F8-46D0-9632-375DB541B0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3BAB3EC-A56C-A2E9-617F-3B5D368041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9184"/>
            <a:ext cx="6894576" cy="178308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/>
              <a:t>Dynamische Ausnahmebehandlung</a:t>
            </a:r>
          </a:p>
        </p:txBody>
      </p:sp>
      <p:sp>
        <p:nvSpPr>
          <p:cNvPr id="21" name="sketch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8952" y="2395728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478919 w 4243589"/>
              <a:gd name="connsiteY1" fmla="*/ 0 h 18288"/>
              <a:gd name="connsiteX2" fmla="*/ 957839 w 4243589"/>
              <a:gd name="connsiteY2" fmla="*/ 0 h 18288"/>
              <a:gd name="connsiteX3" fmla="*/ 1521630 w 4243589"/>
              <a:gd name="connsiteY3" fmla="*/ 0 h 18288"/>
              <a:gd name="connsiteX4" fmla="*/ 2212729 w 4243589"/>
              <a:gd name="connsiteY4" fmla="*/ 0 h 18288"/>
              <a:gd name="connsiteX5" fmla="*/ 2734084 w 4243589"/>
              <a:gd name="connsiteY5" fmla="*/ 0 h 18288"/>
              <a:gd name="connsiteX6" fmla="*/ 3255439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594926 w 4243589"/>
              <a:gd name="connsiteY9" fmla="*/ 18288 h 18288"/>
              <a:gd name="connsiteX10" fmla="*/ 3073571 w 4243589"/>
              <a:gd name="connsiteY10" fmla="*/ 18288 h 18288"/>
              <a:gd name="connsiteX11" fmla="*/ 2552216 w 4243589"/>
              <a:gd name="connsiteY11" fmla="*/ 18288 h 18288"/>
              <a:gd name="connsiteX12" fmla="*/ 1903553 w 4243589"/>
              <a:gd name="connsiteY12" fmla="*/ 18288 h 18288"/>
              <a:gd name="connsiteX13" fmla="*/ 1212454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Inhaltsplatzhalter 8">
            <a:extLst>
              <a:ext uri="{FF2B5EF4-FFF2-40B4-BE49-F238E27FC236}">
                <a16:creationId xmlns:a16="http://schemas.microsoft.com/office/drawing/2014/main" id="{CBF24E46-CA16-1FD9-69AD-51094425A70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40080" y="2706624"/>
            <a:ext cx="6894576" cy="3483864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200"/>
              <a:t>Anders als in Java muss der Typ der Exception nicht unbedingt angegeben werden</a:t>
            </a:r>
          </a:p>
          <a:p>
            <a:r>
              <a:rPr lang="en-US" sz="2200"/>
              <a:t>Stattdessen kann auch einfach im catch Block nur der Variablenname angegeben werden</a:t>
            </a:r>
          </a:p>
        </p:txBody>
      </p:sp>
      <p:pic>
        <p:nvPicPr>
          <p:cNvPr id="14" name="Grafik 13">
            <a:extLst>
              <a:ext uri="{FF2B5EF4-FFF2-40B4-BE49-F238E27FC236}">
                <a16:creationId xmlns:a16="http://schemas.microsoft.com/office/drawing/2014/main" id="{F0453B07-5103-32E5-AED0-50E5D2C56D4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082" t="35078" r="14775" b="20696"/>
          <a:stretch/>
        </p:blipFill>
        <p:spPr>
          <a:xfrm>
            <a:off x="7534656" y="2039112"/>
            <a:ext cx="4558822" cy="2441431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63BE4775-885D-6E5C-6B35-79D98DA6B96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9148" t="44410" r="13127" b="32794"/>
          <a:stretch/>
        </p:blipFill>
        <p:spPr>
          <a:xfrm>
            <a:off x="1770551" y="5032528"/>
            <a:ext cx="8647850" cy="1273486"/>
          </a:xfrm>
          <a:prstGeom prst="rect">
            <a:avLst/>
          </a:prstGeom>
        </p:spPr>
      </p:pic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080ADA1-C0D8-2B3B-7595-D693043B94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 dirty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Exceptions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023D2B0-EE0E-95FE-15B2-AFF3A27768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93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4232860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149FB5C3-7336-4FE0-A30C-CC0A3646D4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19A6B5CE-CB1D-48EE-8B43-E952235C83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-2340441" y="2666183"/>
            <a:ext cx="5860051" cy="527712"/>
            <a:chOff x="6081624" y="1998368"/>
            <a:chExt cx="5613457" cy="782175"/>
          </a:xfrm>
          <a:solidFill>
            <a:schemeClr val="accent4"/>
          </a:solidFill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E3F3EAA5-4E15-400B-BBA3-82B3F49A21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1228040" y="2313027"/>
              <a:ext cx="781700" cy="15238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72BA2E40-BE9B-4C54-9CDD-40EE804CCE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6081624" y="1998844"/>
              <a:ext cx="5372968" cy="7816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0DA909B4-15FF-46A6-8A7F-7AEF977FE9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528" y="517897"/>
            <a:ext cx="11111729" cy="585796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0F0153EF-1441-C657-7817-D2E21F0047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7025" y="922644"/>
            <a:ext cx="5040285" cy="1169585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700" dirty="0" err="1"/>
              <a:t>GString</a:t>
            </a:r>
            <a:r>
              <a:rPr lang="en-US" sz="3700" dirty="0"/>
              <a:t>-Interpolation </a:t>
            </a:r>
            <a:r>
              <a:rPr lang="en-US" sz="3700" dirty="0" err="1"/>
              <a:t>bei</a:t>
            </a:r>
            <a:r>
              <a:rPr lang="en-US" sz="3700" dirty="0"/>
              <a:t> Exceptions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382A32C-5B0C-4B1C-A074-76C6DBCC9F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55714" y="2263365"/>
            <a:ext cx="493776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EA26A89-7860-C318-D181-49E6C782374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16137" y="2590030"/>
            <a:ext cx="5040285" cy="2302901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000" dirty="0"/>
              <a:t>Groovy </a:t>
            </a:r>
            <a:r>
              <a:rPr lang="en-US" sz="2000" dirty="0" err="1"/>
              <a:t>erlaubt</a:t>
            </a:r>
            <a:r>
              <a:rPr lang="en-US" sz="2000" dirty="0"/>
              <a:t> es </a:t>
            </a:r>
            <a:r>
              <a:rPr lang="en-US" sz="2000" dirty="0" err="1"/>
              <a:t>auch</a:t>
            </a:r>
            <a:r>
              <a:rPr lang="en-US" sz="2000" dirty="0"/>
              <a:t> die Exception-Message </a:t>
            </a:r>
            <a:r>
              <a:rPr lang="en-US" sz="2000" dirty="0" err="1"/>
              <a:t>direkt</a:t>
            </a:r>
            <a:r>
              <a:rPr lang="en-US" sz="2000" dirty="0"/>
              <a:t> </a:t>
            </a:r>
            <a:r>
              <a:rPr lang="en-US" sz="2000" dirty="0" err="1"/>
              <a:t>durch</a:t>
            </a:r>
            <a:r>
              <a:rPr lang="en-US" sz="2000" dirty="0"/>
              <a:t> </a:t>
            </a:r>
            <a:r>
              <a:rPr lang="en-US" sz="2000" dirty="0" err="1"/>
              <a:t>GString</a:t>
            </a:r>
            <a:r>
              <a:rPr lang="en-US" sz="2000" dirty="0"/>
              <a:t> Interpolation </a:t>
            </a:r>
            <a:r>
              <a:rPr lang="en-US" sz="2000" dirty="0" err="1"/>
              <a:t>auszugeben</a:t>
            </a:r>
            <a:endParaRPr lang="en-US" sz="2000" dirty="0"/>
          </a:p>
          <a:p>
            <a:pPr marL="0"/>
            <a:r>
              <a:rPr lang="en-US" sz="2000" dirty="0">
                <a:sym typeface="Wingdings" pitchFamily="2" charset="2"/>
              </a:rPr>
              <a:t> </a:t>
            </a:r>
            <a:r>
              <a:rPr lang="en-US" sz="2000" dirty="0" err="1">
                <a:sym typeface="Wingdings" pitchFamily="2" charset="2"/>
              </a:rPr>
              <a:t>Individuellere</a:t>
            </a:r>
            <a:r>
              <a:rPr lang="en-US" sz="2000" dirty="0">
                <a:sym typeface="Wingdings" pitchFamily="2" charset="2"/>
              </a:rPr>
              <a:t> </a:t>
            </a:r>
            <a:r>
              <a:rPr lang="en-US" sz="2000" dirty="0" err="1">
                <a:sym typeface="Wingdings" pitchFamily="2" charset="2"/>
              </a:rPr>
              <a:t>Konsolenausgaben</a:t>
            </a:r>
            <a:r>
              <a:rPr lang="en-US" sz="2000" dirty="0">
                <a:sym typeface="Wingdings" pitchFamily="2" charset="2"/>
              </a:rPr>
              <a:t> </a:t>
            </a:r>
            <a:r>
              <a:rPr lang="en-US" sz="2000" dirty="0" err="1">
                <a:sym typeface="Wingdings" pitchFamily="2" charset="2"/>
              </a:rPr>
              <a:t>bei</a:t>
            </a:r>
            <a:r>
              <a:rPr lang="en-US" sz="2000" dirty="0">
                <a:sym typeface="Wingdings" pitchFamily="2" charset="2"/>
              </a:rPr>
              <a:t> </a:t>
            </a:r>
            <a:r>
              <a:rPr lang="en-US" sz="2000" dirty="0" err="1">
                <a:sym typeface="Wingdings" pitchFamily="2" charset="2"/>
              </a:rPr>
              <a:t>Fehlerbehandlungen</a:t>
            </a:r>
            <a:endParaRPr lang="en-US" sz="2000" dirty="0"/>
          </a:p>
        </p:txBody>
      </p:sp>
      <p:pic>
        <p:nvPicPr>
          <p:cNvPr id="7" name="Inhaltsplatzhalter 6">
            <a:extLst>
              <a:ext uri="{FF2B5EF4-FFF2-40B4-BE49-F238E27FC236}">
                <a16:creationId xmlns:a16="http://schemas.microsoft.com/office/drawing/2014/main" id="{F775CD7B-A5D0-FB1A-EC40-B7669CC82E2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3"/>
          <a:srcRect l="14131" t="28154" r="10678" b="21246"/>
          <a:stretch/>
        </p:blipFill>
        <p:spPr>
          <a:xfrm>
            <a:off x="5798007" y="2595463"/>
            <a:ext cx="5843866" cy="1985987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26ACA166-2E40-076B-8E9D-F578383D106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1125" t="50000" r="8738" b="27837"/>
          <a:stretch/>
        </p:blipFill>
        <p:spPr>
          <a:xfrm>
            <a:off x="893724" y="5062952"/>
            <a:ext cx="10483336" cy="717574"/>
          </a:xfrm>
          <a:prstGeom prst="rect">
            <a:avLst/>
          </a:prstGeom>
        </p:spPr>
      </p:pic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6C1E2B4-06A7-3126-7231-56298EA741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224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 dirty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Exceptions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04FDA2E-6F96-D4D1-1BF9-0C00780311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224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94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8038960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ACA2EA0-FFD3-42EC-9406-B595015ED9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D5288BCE-665C-472A-8C43-664BCFA31E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8762" y="1247775"/>
            <a:ext cx="9144000" cy="3007447"/>
          </a:xfrm>
          <a:prstGeom prst="rect">
            <a:avLst/>
          </a:prstGeom>
          <a:solidFill>
            <a:schemeClr val="bg1"/>
          </a:solidFill>
          <a:ln w="12700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EF00567C-33C0-2AB2-EFE2-CDE04E0717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04988" y="1442172"/>
            <a:ext cx="8582025" cy="2177328"/>
          </a:xfrm>
        </p:spPr>
        <p:txBody>
          <a:bodyPr anchor="ctr">
            <a:normAutofit/>
          </a:bodyPr>
          <a:lstStyle/>
          <a:p>
            <a:r>
              <a:rPr lang="de-DE" sz="6600" dirty="0"/>
              <a:t>Datenstrukturen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46C57131-53A7-4C1A-BEA8-25F06A06AD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87872" y="3912322"/>
            <a:ext cx="7225780" cy="6858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784223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7897" name="Rectangle 37896">
            <a:extLst>
              <a:ext uri="{FF2B5EF4-FFF2-40B4-BE49-F238E27FC236}">
                <a16:creationId xmlns:a16="http://schemas.microsoft.com/office/drawing/2014/main" id="{058A14AF-9FB5-4CC7-BA35-E8E85D3EDF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20E9600-8751-EFF3-A49F-8E42B7DBF4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3662" y="386930"/>
            <a:ext cx="10066122" cy="1298448"/>
          </a:xfrm>
        </p:spPr>
        <p:txBody>
          <a:bodyPr anchor="b">
            <a:normAutofit/>
          </a:bodyPr>
          <a:lstStyle/>
          <a:p>
            <a:r>
              <a:rPr lang="de-DE" sz="4800"/>
              <a:t>Arrays</a:t>
            </a:r>
          </a:p>
        </p:txBody>
      </p:sp>
      <p:sp>
        <p:nvSpPr>
          <p:cNvPr id="37899" name="Rectangle 37898">
            <a:extLst>
              <a:ext uri="{FF2B5EF4-FFF2-40B4-BE49-F238E27FC236}">
                <a16:creationId xmlns:a16="http://schemas.microsoft.com/office/drawing/2014/main" id="{3A9A4357-BD1D-4622-A4FE-766E6AB8DE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-2" y="1998845"/>
            <a:ext cx="11454595" cy="78169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901" name="Rectangle 37900">
            <a:extLst>
              <a:ext uri="{FF2B5EF4-FFF2-40B4-BE49-F238E27FC236}">
                <a16:creationId xmlns:a16="http://schemas.microsoft.com/office/drawing/2014/main" id="{E659831F-0D9A-4C63-9EBB-8435B85A4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3079"/>
            <a:ext cx="11383362" cy="426799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44B116C-7913-A9DB-2704-266B0E659C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3661" y="2599509"/>
            <a:ext cx="4530898" cy="3639450"/>
          </a:xfrm>
        </p:spPr>
        <p:txBody>
          <a:bodyPr anchor="ctr">
            <a:normAutofit/>
          </a:bodyPr>
          <a:lstStyle/>
          <a:p>
            <a:r>
              <a:rPr lang="de-DE" sz="2000" dirty="0"/>
              <a:t>Von allen Typen können Arrays erstellt werden </a:t>
            </a:r>
          </a:p>
          <a:p>
            <a:r>
              <a:rPr lang="de-DE" sz="2000" dirty="0"/>
              <a:t>Größe muss angegeben werden, sind nicht dynamisch </a:t>
            </a:r>
          </a:p>
          <a:p>
            <a:pPr marL="0" indent="0">
              <a:buNone/>
            </a:pPr>
            <a:endParaRPr lang="de-DE" sz="2000" dirty="0"/>
          </a:p>
        </p:txBody>
      </p:sp>
      <p:pic>
        <p:nvPicPr>
          <p:cNvPr id="37892" name="Picture 4">
            <a:extLst>
              <a:ext uri="{FF2B5EF4-FFF2-40B4-BE49-F238E27FC236}">
                <a16:creationId xmlns:a16="http://schemas.microsoft.com/office/drawing/2014/main" id="{A55CAD14-89FB-7E83-2A82-DA5A1CAE00D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598"/>
          <a:stretch/>
        </p:blipFill>
        <p:spPr bwMode="auto">
          <a:xfrm>
            <a:off x="5911532" y="3601127"/>
            <a:ext cx="5150277" cy="1480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903" name="Rectangle 37902">
            <a:extLst>
              <a:ext uri="{FF2B5EF4-FFF2-40B4-BE49-F238E27FC236}">
                <a16:creationId xmlns:a16="http://schemas.microsoft.com/office/drawing/2014/main" id="{E6995CE5-F890-4ABA-82A2-26507CE8D2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1228040" y="2313027"/>
            <a:ext cx="781700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1C35E953-936D-F7E4-2F9D-C16E3486C7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224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de-DE" dirty="0"/>
              <a:t>Datenstrukturen</a:t>
            </a:r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6B664F54-99BB-66AF-A841-7E917932BD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224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de-DE" smtClean="0"/>
              <a:pPr>
                <a:spcAft>
                  <a:spcPts val="600"/>
                </a:spcAft>
              </a:pPr>
              <a:t>96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96475380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8919" name="Rectangle 38918">
            <a:extLst>
              <a:ext uri="{FF2B5EF4-FFF2-40B4-BE49-F238E27FC236}">
                <a16:creationId xmlns:a16="http://schemas.microsoft.com/office/drawing/2014/main" id="{C59AB4C8-9178-4F7A-8404-6890510B59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D39D5D1-978C-6196-49E4-C4C8AA6139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81" y="457201"/>
            <a:ext cx="10909640" cy="1832654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66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Lists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455AE54-2F0C-A18E-D239-A61BDDE9B2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8881" y="2552491"/>
            <a:ext cx="10909643" cy="552659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ctr">
              <a:buNone/>
            </a:pPr>
            <a:r>
              <a:rPr lang="en-US" sz="24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Geordnete</a:t>
            </a:r>
            <a:r>
              <a:rPr lang="en-US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4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Sammlung</a:t>
            </a:r>
            <a:r>
              <a:rPr lang="en-US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von </a:t>
            </a:r>
            <a:r>
              <a:rPr lang="en-US" sz="24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Elementen</a:t>
            </a:r>
            <a:endParaRPr lang="en-US" sz="24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8921" name="sketch line">
            <a:extLst>
              <a:ext uri="{FF2B5EF4-FFF2-40B4-BE49-F238E27FC236}">
                <a16:creationId xmlns:a16="http://schemas.microsoft.com/office/drawing/2014/main" id="{4CFDFB37-4BC7-42C6-915D-A6609139BF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07702" y="2343912"/>
            <a:ext cx="4572000" cy="18288"/>
          </a:xfrm>
          <a:custGeom>
            <a:avLst/>
            <a:gdLst>
              <a:gd name="connsiteX0" fmla="*/ 0 w 4572000"/>
              <a:gd name="connsiteY0" fmla="*/ 0 h 18288"/>
              <a:gd name="connsiteX1" fmla="*/ 515983 w 4572000"/>
              <a:gd name="connsiteY1" fmla="*/ 0 h 18288"/>
              <a:gd name="connsiteX2" fmla="*/ 1031966 w 4572000"/>
              <a:gd name="connsiteY2" fmla="*/ 0 h 18288"/>
              <a:gd name="connsiteX3" fmla="*/ 1639389 w 4572000"/>
              <a:gd name="connsiteY3" fmla="*/ 0 h 18288"/>
              <a:gd name="connsiteX4" fmla="*/ 2383971 w 4572000"/>
              <a:gd name="connsiteY4" fmla="*/ 0 h 18288"/>
              <a:gd name="connsiteX5" fmla="*/ 2945674 w 4572000"/>
              <a:gd name="connsiteY5" fmla="*/ 0 h 18288"/>
              <a:gd name="connsiteX6" fmla="*/ 3507377 w 4572000"/>
              <a:gd name="connsiteY6" fmla="*/ 0 h 18288"/>
              <a:gd name="connsiteX7" fmla="*/ 4572000 w 4572000"/>
              <a:gd name="connsiteY7" fmla="*/ 0 h 18288"/>
              <a:gd name="connsiteX8" fmla="*/ 4572000 w 4572000"/>
              <a:gd name="connsiteY8" fmla="*/ 18288 h 18288"/>
              <a:gd name="connsiteX9" fmla="*/ 3873137 w 4572000"/>
              <a:gd name="connsiteY9" fmla="*/ 18288 h 18288"/>
              <a:gd name="connsiteX10" fmla="*/ 3311434 w 4572000"/>
              <a:gd name="connsiteY10" fmla="*/ 18288 h 18288"/>
              <a:gd name="connsiteX11" fmla="*/ 2749731 w 4572000"/>
              <a:gd name="connsiteY11" fmla="*/ 18288 h 18288"/>
              <a:gd name="connsiteX12" fmla="*/ 2050869 w 4572000"/>
              <a:gd name="connsiteY12" fmla="*/ 18288 h 18288"/>
              <a:gd name="connsiteX13" fmla="*/ 1306286 w 4572000"/>
              <a:gd name="connsiteY13" fmla="*/ 18288 h 18288"/>
              <a:gd name="connsiteX14" fmla="*/ 790303 w 4572000"/>
              <a:gd name="connsiteY14" fmla="*/ 18288 h 18288"/>
              <a:gd name="connsiteX15" fmla="*/ 0 w 4572000"/>
              <a:gd name="connsiteY15" fmla="*/ 18288 h 18288"/>
              <a:gd name="connsiteX16" fmla="*/ 0 w 4572000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572000" h="18288" fill="none" extrusionOk="0">
                <a:moveTo>
                  <a:pt x="0" y="0"/>
                </a:moveTo>
                <a:cubicBezTo>
                  <a:pt x="105156" y="-20963"/>
                  <a:pt x="340432" y="822"/>
                  <a:pt x="515983" y="0"/>
                </a:cubicBezTo>
                <a:cubicBezTo>
                  <a:pt x="691534" y="-822"/>
                  <a:pt x="850679" y="16479"/>
                  <a:pt x="1031966" y="0"/>
                </a:cubicBezTo>
                <a:cubicBezTo>
                  <a:pt x="1213253" y="-16479"/>
                  <a:pt x="1443646" y="-18730"/>
                  <a:pt x="1639389" y="0"/>
                </a:cubicBezTo>
                <a:cubicBezTo>
                  <a:pt x="1835132" y="18730"/>
                  <a:pt x="2159975" y="18531"/>
                  <a:pt x="2383971" y="0"/>
                </a:cubicBezTo>
                <a:cubicBezTo>
                  <a:pt x="2607967" y="-18531"/>
                  <a:pt x="2719096" y="-12030"/>
                  <a:pt x="2945674" y="0"/>
                </a:cubicBezTo>
                <a:cubicBezTo>
                  <a:pt x="3172252" y="12030"/>
                  <a:pt x="3269167" y="27666"/>
                  <a:pt x="3507377" y="0"/>
                </a:cubicBezTo>
                <a:cubicBezTo>
                  <a:pt x="3745587" y="-27666"/>
                  <a:pt x="4116741" y="18705"/>
                  <a:pt x="4572000" y="0"/>
                </a:cubicBezTo>
                <a:cubicBezTo>
                  <a:pt x="4572895" y="8974"/>
                  <a:pt x="4571454" y="9359"/>
                  <a:pt x="4572000" y="18288"/>
                </a:cubicBezTo>
                <a:cubicBezTo>
                  <a:pt x="4374698" y="3942"/>
                  <a:pt x="4098874" y="-11042"/>
                  <a:pt x="3873137" y="18288"/>
                </a:cubicBezTo>
                <a:cubicBezTo>
                  <a:pt x="3647400" y="47618"/>
                  <a:pt x="3517055" y="5421"/>
                  <a:pt x="3311434" y="18288"/>
                </a:cubicBezTo>
                <a:cubicBezTo>
                  <a:pt x="3105813" y="31155"/>
                  <a:pt x="3025168" y="17856"/>
                  <a:pt x="2749731" y="18288"/>
                </a:cubicBezTo>
                <a:cubicBezTo>
                  <a:pt x="2474294" y="18720"/>
                  <a:pt x="2291766" y="-14168"/>
                  <a:pt x="2050869" y="18288"/>
                </a:cubicBezTo>
                <a:cubicBezTo>
                  <a:pt x="1809972" y="50744"/>
                  <a:pt x="1540276" y="46798"/>
                  <a:pt x="1306286" y="18288"/>
                </a:cubicBezTo>
                <a:cubicBezTo>
                  <a:pt x="1072296" y="-10222"/>
                  <a:pt x="972445" y="19645"/>
                  <a:pt x="790303" y="18288"/>
                </a:cubicBezTo>
                <a:cubicBezTo>
                  <a:pt x="608161" y="16931"/>
                  <a:pt x="200981" y="8241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572000" h="18288" stroke="0" extrusionOk="0">
                <a:moveTo>
                  <a:pt x="0" y="0"/>
                </a:moveTo>
                <a:cubicBezTo>
                  <a:pt x="143285" y="-9565"/>
                  <a:pt x="327959" y="-11498"/>
                  <a:pt x="561703" y="0"/>
                </a:cubicBezTo>
                <a:cubicBezTo>
                  <a:pt x="795447" y="11498"/>
                  <a:pt x="838260" y="18255"/>
                  <a:pt x="1077686" y="0"/>
                </a:cubicBezTo>
                <a:cubicBezTo>
                  <a:pt x="1317112" y="-18255"/>
                  <a:pt x="1437472" y="23514"/>
                  <a:pt x="1639389" y="0"/>
                </a:cubicBezTo>
                <a:cubicBezTo>
                  <a:pt x="1841306" y="-23514"/>
                  <a:pt x="2037142" y="-12551"/>
                  <a:pt x="2292531" y="0"/>
                </a:cubicBezTo>
                <a:cubicBezTo>
                  <a:pt x="2547920" y="12551"/>
                  <a:pt x="2810436" y="-20352"/>
                  <a:pt x="2991394" y="0"/>
                </a:cubicBezTo>
                <a:cubicBezTo>
                  <a:pt x="3172352" y="20352"/>
                  <a:pt x="3530025" y="-13347"/>
                  <a:pt x="3735977" y="0"/>
                </a:cubicBezTo>
                <a:cubicBezTo>
                  <a:pt x="3941929" y="13347"/>
                  <a:pt x="4161497" y="34086"/>
                  <a:pt x="4572000" y="0"/>
                </a:cubicBezTo>
                <a:cubicBezTo>
                  <a:pt x="4571545" y="6162"/>
                  <a:pt x="4571903" y="11775"/>
                  <a:pt x="4572000" y="18288"/>
                </a:cubicBezTo>
                <a:cubicBezTo>
                  <a:pt x="4228040" y="36490"/>
                  <a:pt x="4199736" y="42557"/>
                  <a:pt x="3873137" y="18288"/>
                </a:cubicBezTo>
                <a:cubicBezTo>
                  <a:pt x="3546538" y="-5981"/>
                  <a:pt x="3472124" y="16809"/>
                  <a:pt x="3128554" y="18288"/>
                </a:cubicBezTo>
                <a:cubicBezTo>
                  <a:pt x="2784984" y="19767"/>
                  <a:pt x="2735896" y="-17781"/>
                  <a:pt x="2383971" y="18288"/>
                </a:cubicBezTo>
                <a:cubicBezTo>
                  <a:pt x="2032046" y="54357"/>
                  <a:pt x="2019324" y="2920"/>
                  <a:pt x="1867989" y="18288"/>
                </a:cubicBezTo>
                <a:cubicBezTo>
                  <a:pt x="1716654" y="33656"/>
                  <a:pt x="1418675" y="32575"/>
                  <a:pt x="1169126" y="18288"/>
                </a:cubicBezTo>
                <a:cubicBezTo>
                  <a:pt x="919577" y="4001"/>
                  <a:pt x="798537" y="16165"/>
                  <a:pt x="561703" y="18288"/>
                </a:cubicBezTo>
                <a:cubicBezTo>
                  <a:pt x="324869" y="20411"/>
                  <a:pt x="221395" y="-912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8914" name="Picture 2">
            <a:extLst>
              <a:ext uri="{FF2B5EF4-FFF2-40B4-BE49-F238E27FC236}">
                <a16:creationId xmlns:a16="http://schemas.microsoft.com/office/drawing/2014/main" id="{20651719-967D-27BC-8EDF-B5603F6C7F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422446" y="3124200"/>
            <a:ext cx="7344059" cy="31028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FF49579-5C4A-F64B-E550-EDAAFBBE6C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Datenstrukturen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582B55BD-ADB3-7685-F18F-3DF7C617A6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97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7995191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91B1367-061A-92EB-9E31-E938BA200B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Maps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4ECEC3B-297C-F50B-48BA-64884EC4E7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772400" cy="484438"/>
          </a:xfrm>
        </p:spPr>
        <p:txBody>
          <a:bodyPr/>
          <a:lstStyle/>
          <a:p>
            <a:r>
              <a:rPr lang="de-DE" dirty="0"/>
              <a:t>Ungeordnete Collection von Object-Referenzen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EF407F0C-ED5D-8ED0-79BB-C4907FBE2A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Datenstrukturen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016A89C7-9325-5562-D0E5-0C5BD702E6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98</a:t>
            </a:fld>
            <a:endParaRPr lang="de-DE"/>
          </a:p>
        </p:txBody>
      </p:sp>
      <p:pic>
        <p:nvPicPr>
          <p:cNvPr id="39938" name="Picture 2">
            <a:extLst>
              <a:ext uri="{FF2B5EF4-FFF2-40B4-BE49-F238E27FC236}">
                <a16:creationId xmlns:a16="http://schemas.microsoft.com/office/drawing/2014/main" id="{0D51C5D2-0B36-5BBC-B74C-B7D084F9E2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310063"/>
            <a:ext cx="8081211" cy="10027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31C4362A-F170-C0D4-68CD-58F8F6FBCDE7}"/>
              </a:ext>
            </a:extLst>
          </p:cNvPr>
          <p:cNvSpPr txBox="1"/>
          <p:nvPr/>
        </p:nvSpPr>
        <p:spPr>
          <a:xfrm>
            <a:off x="838200" y="3470551"/>
            <a:ext cx="310912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800" dirty="0"/>
              <a:t>Zugriff auf Maps:</a:t>
            </a:r>
          </a:p>
        </p:txBody>
      </p:sp>
      <p:pic>
        <p:nvPicPr>
          <p:cNvPr id="39942" name="Picture 6">
            <a:extLst>
              <a:ext uri="{FF2B5EF4-FFF2-40B4-BE49-F238E27FC236}">
                <a16:creationId xmlns:a16="http://schemas.microsoft.com/office/drawing/2014/main" id="{D0789BB0-935F-60CA-FAD2-948FFC60FFF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190"/>
          <a:stretch/>
        </p:blipFill>
        <p:spPr bwMode="auto">
          <a:xfrm>
            <a:off x="838201" y="4073655"/>
            <a:ext cx="5787188" cy="10233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" name="Gerader Verbinder 7">
            <a:extLst>
              <a:ext uri="{FF2B5EF4-FFF2-40B4-BE49-F238E27FC236}">
                <a16:creationId xmlns:a16="http://schemas.microsoft.com/office/drawing/2014/main" id="{3E8CFD25-5456-0557-FBBD-0EF10F5AAC24}"/>
              </a:ext>
            </a:extLst>
          </p:cNvPr>
          <p:cNvCxnSpPr/>
          <p:nvPr/>
        </p:nvCxnSpPr>
        <p:spPr>
          <a:xfrm>
            <a:off x="0" y="1304925"/>
            <a:ext cx="2828925" cy="0"/>
          </a:xfrm>
          <a:prstGeom prst="line">
            <a:avLst/>
          </a:prstGeom>
          <a:ln w="285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57925506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D5B6FA9-516F-64CA-B127-E63FBE0D8E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Maps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6C195B8-B290-6E12-0408-263806B66D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466347" cy="564649"/>
          </a:xfrm>
        </p:spPr>
        <p:txBody>
          <a:bodyPr>
            <a:normAutofit fontScale="92500"/>
          </a:bodyPr>
          <a:lstStyle/>
          <a:p>
            <a:r>
              <a:rPr lang="de-DE" dirty="0"/>
              <a:t>Hinzufügen von Schlüsselwerten: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1F990389-6AB8-4FA9-6D60-B79D7BFCA9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Datenstrukturen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50D4FF41-16D9-9627-E176-BFAEE5E5B0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99</a:t>
            </a:fld>
            <a:endParaRPr lang="de-DE"/>
          </a:p>
        </p:txBody>
      </p:sp>
      <p:pic>
        <p:nvPicPr>
          <p:cNvPr id="39940" name="Picture 4">
            <a:extLst>
              <a:ext uri="{FF2B5EF4-FFF2-40B4-BE49-F238E27FC236}">
                <a16:creationId xmlns:a16="http://schemas.microsoft.com/office/drawing/2014/main" id="{7DA42B56-093E-E394-B617-C7FDD7544B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390274"/>
            <a:ext cx="7656095" cy="1203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Gerader Verbinder 6">
            <a:extLst>
              <a:ext uri="{FF2B5EF4-FFF2-40B4-BE49-F238E27FC236}">
                <a16:creationId xmlns:a16="http://schemas.microsoft.com/office/drawing/2014/main" id="{43C7FFC4-E758-6A4D-ADA6-8BA8151196FE}"/>
              </a:ext>
            </a:extLst>
          </p:cNvPr>
          <p:cNvCxnSpPr/>
          <p:nvPr/>
        </p:nvCxnSpPr>
        <p:spPr>
          <a:xfrm>
            <a:off x="11353800" y="0"/>
            <a:ext cx="0" cy="6972300"/>
          </a:xfrm>
          <a:prstGeom prst="line">
            <a:avLst/>
          </a:prstGeom>
          <a:ln w="5715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64068154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C9CED98-4983-E03E-3878-8E855B2A2B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solidFill>
                  <a:schemeClr val="accent1"/>
                </a:solidFill>
              </a:rPr>
              <a:t>Maps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93725AD-772B-AAEF-FC4A-A6EDE930AC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279232" cy="500480"/>
          </a:xfrm>
        </p:spPr>
        <p:txBody>
          <a:bodyPr>
            <a:normAutofit fontScale="92500"/>
          </a:bodyPr>
          <a:lstStyle/>
          <a:p>
            <a:r>
              <a:rPr lang="de-DE" dirty="0"/>
              <a:t>Entfernen von Elementen: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2DAC78F7-2382-DA85-44EC-5CF91F8BF4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Datenstrukturen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938372B5-4F20-E13A-B2D6-542243706B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100</a:t>
            </a:fld>
            <a:endParaRPr lang="de-DE"/>
          </a:p>
        </p:txBody>
      </p:sp>
      <p:pic>
        <p:nvPicPr>
          <p:cNvPr id="41986" name="Picture 2">
            <a:extLst>
              <a:ext uri="{FF2B5EF4-FFF2-40B4-BE49-F238E27FC236}">
                <a16:creationId xmlns:a16="http://schemas.microsoft.com/office/drawing/2014/main" id="{2B77988C-DCE8-5555-623B-7D3F4728D6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326105"/>
            <a:ext cx="8267700" cy="1466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F1154018-0927-07D2-B560-0286564E118C}"/>
              </a:ext>
            </a:extLst>
          </p:cNvPr>
          <p:cNvSpPr txBox="1"/>
          <p:nvPr/>
        </p:nvSpPr>
        <p:spPr>
          <a:xfrm>
            <a:off x="747962" y="3935393"/>
            <a:ext cx="1013861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800" dirty="0"/>
              <a:t>(minus()-Methode nimmt eine Map und gibt neue Map mit entfernten Schlüssel-Wert Paaren zurück)</a:t>
            </a:r>
          </a:p>
        </p:txBody>
      </p:sp>
    </p:spTree>
    <p:extLst>
      <p:ext uri="{BB962C8B-B14F-4D97-AF65-F5344CB8AC3E}">
        <p14:creationId xmlns:p14="http://schemas.microsoft.com/office/powerpoint/2010/main" val="1877655635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3020" name="Rectangle 43014">
            <a:extLst>
              <a:ext uri="{FF2B5EF4-FFF2-40B4-BE49-F238E27FC236}">
                <a16:creationId xmlns:a16="http://schemas.microsoft.com/office/drawing/2014/main" id="{53B021B3-DE93-4AB7-8A18-CF5F1CED88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07290558-589A-0405-63EF-973D1EFC82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256032"/>
            <a:ext cx="10506456" cy="1014984"/>
          </a:xfrm>
        </p:spPr>
        <p:txBody>
          <a:bodyPr anchor="b">
            <a:normAutofit/>
          </a:bodyPr>
          <a:lstStyle/>
          <a:p>
            <a:r>
              <a:rPr lang="de-DE"/>
              <a:t>Maps</a:t>
            </a:r>
            <a:endParaRPr lang="de-DE" dirty="0"/>
          </a:p>
        </p:txBody>
      </p:sp>
      <p:sp>
        <p:nvSpPr>
          <p:cNvPr id="43021" name="Rectangle 43016">
            <a:extLst>
              <a:ext uri="{FF2B5EF4-FFF2-40B4-BE49-F238E27FC236}">
                <a16:creationId xmlns:a16="http://schemas.microsoft.com/office/drawing/2014/main" id="{52D502E5-F6B4-4D58-B4AE-FC466FF15E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5953" y="1634502"/>
            <a:ext cx="10451592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3019" name="Rectangle 43018">
            <a:extLst>
              <a:ext uri="{FF2B5EF4-FFF2-40B4-BE49-F238E27FC236}">
                <a16:creationId xmlns:a16="http://schemas.microsoft.com/office/drawing/2014/main" id="{9DECDBF4-02B6-4BB4-B65B-B8107AD6A9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841248" y="1538176"/>
            <a:ext cx="1873457" cy="10981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BCED6BE-21A9-9862-81B9-F1BB6B77D05C}"/>
              </a:ext>
            </a:extLst>
          </p:cNvPr>
          <p:cNvSpPr>
            <a:spLocks/>
          </p:cNvSpPr>
          <p:nvPr/>
        </p:nvSpPr>
        <p:spPr>
          <a:xfrm>
            <a:off x="1416324" y="1926266"/>
            <a:ext cx="4965239" cy="459728"/>
          </a:xfrm>
          <a:prstGeom prst="rect">
            <a:avLst/>
          </a:prstGeom>
        </p:spPr>
        <p:txBody>
          <a:bodyPr/>
          <a:lstStyle/>
          <a:p>
            <a:pPr defTabSz="813816">
              <a:spcAft>
                <a:spcPts val="600"/>
              </a:spcAft>
            </a:pPr>
            <a:r>
              <a:rPr lang="de-DE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Map ohne Elemente initialisieren </a:t>
            </a:r>
            <a:endParaRPr lang="de-DE" sz="2000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DD014A03-66A6-1D2F-221D-8B2B457B0212}"/>
              </a:ext>
            </a:extLst>
          </p:cNvPr>
          <p:cNvSpPr>
            <a:spLocks/>
          </p:cNvSpPr>
          <p:nvPr/>
        </p:nvSpPr>
        <p:spPr>
          <a:xfrm>
            <a:off x="4264822" y="5958813"/>
            <a:ext cx="3662355" cy="324977"/>
          </a:xfrm>
          <a:prstGeom prst="rect">
            <a:avLst/>
          </a:prstGeom>
        </p:spPr>
        <p:txBody>
          <a:bodyPr/>
          <a:lstStyle/>
          <a:p>
            <a:pPr defTabSz="813816">
              <a:spcAft>
                <a:spcPts val="600"/>
              </a:spcAft>
            </a:pPr>
            <a:r>
              <a:rPr lang="de-DE" sz="1602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Datenstrukturen</a:t>
            </a:r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18951F5-D15B-0134-FF8F-4FE7C22E1D79}"/>
              </a:ext>
            </a:extLst>
          </p:cNvPr>
          <p:cNvSpPr>
            <a:spLocks/>
          </p:cNvSpPr>
          <p:nvPr/>
        </p:nvSpPr>
        <p:spPr>
          <a:xfrm>
            <a:off x="8334105" y="5958813"/>
            <a:ext cx="2441570" cy="324977"/>
          </a:xfrm>
          <a:prstGeom prst="rect">
            <a:avLst/>
          </a:prstGeom>
        </p:spPr>
        <p:txBody>
          <a:bodyPr/>
          <a:lstStyle/>
          <a:p>
            <a:pPr defTabSz="813816">
              <a:spcAft>
                <a:spcPts val="600"/>
              </a:spcAft>
            </a:pPr>
            <a:fld id="{2C6B1073-C6D8-4AEF-AB76-194B29F8A889}" type="slidenum">
              <a:rPr lang="de-DE" sz="1602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pPr defTabSz="813816">
                <a:spcAft>
                  <a:spcPts val="600"/>
                </a:spcAft>
              </a:pPr>
              <a:t>101</a:t>
            </a:fld>
            <a:endParaRPr lang="de-DE"/>
          </a:p>
        </p:txBody>
      </p:sp>
      <p:pic>
        <p:nvPicPr>
          <p:cNvPr id="43010" name="Picture 2">
            <a:extLst>
              <a:ext uri="{FF2B5EF4-FFF2-40B4-BE49-F238E27FC236}">
                <a16:creationId xmlns:a16="http://schemas.microsoft.com/office/drawing/2014/main" id="{0778CF31-EE66-FE0C-CA66-843435E6FF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6324" y="2895232"/>
            <a:ext cx="4471568" cy="724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4576354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039" name="Rectangle 44038">
            <a:extLst>
              <a:ext uri="{FF2B5EF4-FFF2-40B4-BE49-F238E27FC236}">
                <a16:creationId xmlns:a16="http://schemas.microsoft.com/office/drawing/2014/main" id="{D0461F72-A27E-48C5-A99A-B5EEDA7456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24D3743-CA47-C50F-64F5-9F02DF4012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15896" y="191239"/>
            <a:ext cx="9144000" cy="174837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60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Sets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7503B61-3B5B-D35F-F049-7C999AC067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15896" y="2031688"/>
            <a:ext cx="9144000" cy="913864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 sz="24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Ungeordnete</a:t>
            </a:r>
            <a:r>
              <a:rPr lang="en-US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4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Sammlung</a:t>
            </a:r>
            <a:r>
              <a:rPr lang="en-US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von </a:t>
            </a:r>
            <a:r>
              <a:rPr lang="en-US" sz="24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eindeutigen</a:t>
            </a:r>
            <a:r>
              <a:rPr lang="en-US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4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Elementen</a:t>
            </a:r>
            <a:endParaRPr lang="en-US" sz="24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4041" name="Oval 44040">
            <a:extLst>
              <a:ext uri="{FF2B5EF4-FFF2-40B4-BE49-F238E27FC236}">
                <a16:creationId xmlns:a16="http://schemas.microsoft.com/office/drawing/2014/main" id="{DF382E8D-312B-4792-A211-0BDE37F6F5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65562" y="2623216"/>
            <a:ext cx="546100" cy="5461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solidFill>
                <a:schemeClr val="accent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043" name="Arc 44042">
            <a:extLst>
              <a:ext uri="{FF2B5EF4-FFF2-40B4-BE49-F238E27FC236}">
                <a16:creationId xmlns:a16="http://schemas.microsoft.com/office/drawing/2014/main" id="{036F9B07-02BE-4BD5-BA9D-E91B8A456B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38539" y="361268"/>
            <a:ext cx="2987899" cy="2987899"/>
          </a:xfrm>
          <a:prstGeom prst="arc">
            <a:avLst>
              <a:gd name="adj1" fmla="val 14441841"/>
              <a:gd name="adj2" fmla="val 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45F3D54F-E418-E7ED-50FF-F0D35B861D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Datenstrukturen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638FDE01-4FC1-591C-AC7A-40B8AD3A10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102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  <p:pic>
        <p:nvPicPr>
          <p:cNvPr id="44034" name="Picture 2">
            <a:extLst>
              <a:ext uri="{FF2B5EF4-FFF2-40B4-BE49-F238E27FC236}">
                <a16:creationId xmlns:a16="http://schemas.microsoft.com/office/drawing/2014/main" id="{1DAA20E7-BECF-E3D2-1FB8-E65541480C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38200" y="3760844"/>
            <a:ext cx="10905067" cy="1417658"/>
          </a:xfrm>
          <a:custGeom>
            <a:avLst/>
            <a:gdLst/>
            <a:ahLst/>
            <a:cxnLst/>
            <a:rect l="l" t="t" r="r" b="b"/>
            <a:pathLst>
              <a:path w="9143998" h="2473607">
                <a:moveTo>
                  <a:pt x="64634" y="0"/>
                </a:moveTo>
                <a:lnTo>
                  <a:pt x="9079363" y="0"/>
                </a:lnTo>
                <a:cubicBezTo>
                  <a:pt x="9115060" y="0"/>
                  <a:pt x="9143998" y="28938"/>
                  <a:pt x="9143998" y="64635"/>
                </a:cubicBezTo>
                <a:lnTo>
                  <a:pt x="9143998" y="2408972"/>
                </a:lnTo>
                <a:cubicBezTo>
                  <a:pt x="9143998" y="2444669"/>
                  <a:pt x="9115060" y="2473607"/>
                  <a:pt x="9079363" y="2473607"/>
                </a:cubicBezTo>
                <a:lnTo>
                  <a:pt x="64634" y="2473607"/>
                </a:lnTo>
                <a:cubicBezTo>
                  <a:pt x="46786" y="2473607"/>
                  <a:pt x="30627" y="2466373"/>
                  <a:pt x="18930" y="2454676"/>
                </a:cubicBezTo>
                <a:lnTo>
                  <a:pt x="0" y="2408974"/>
                </a:lnTo>
                <a:lnTo>
                  <a:pt x="0" y="64633"/>
                </a:lnTo>
                <a:lnTo>
                  <a:pt x="18930" y="18931"/>
                </a:lnTo>
                <a:cubicBezTo>
                  <a:pt x="30627" y="7235"/>
                  <a:pt x="46786" y="0"/>
                  <a:pt x="64634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6332543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D853331-145C-C239-63B4-FD9F902F4A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solidFill>
                  <a:schemeClr val="accent1"/>
                </a:solidFill>
              </a:rPr>
              <a:t>Sets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6A323B6-353D-D27C-912B-37C902113F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632158" cy="532564"/>
          </a:xfrm>
        </p:spPr>
        <p:txBody>
          <a:bodyPr/>
          <a:lstStyle/>
          <a:p>
            <a:r>
              <a:rPr lang="de-DE" dirty="0"/>
              <a:t>Hinzufügen von Elementen: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5D4EC51F-268C-AC0C-B53C-0F6A6CC19E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Datenstrukturen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2D45D25B-993A-3BFE-7DC1-ED5112D905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073-C6D8-4AEF-AB76-194B29F8A889}" type="slidenum">
              <a:rPr lang="de-DE" smtClean="0"/>
              <a:t>103</a:t>
            </a:fld>
            <a:endParaRPr lang="de-DE"/>
          </a:p>
        </p:txBody>
      </p:sp>
      <p:pic>
        <p:nvPicPr>
          <p:cNvPr id="45058" name="Picture 2">
            <a:extLst>
              <a:ext uri="{FF2B5EF4-FFF2-40B4-BE49-F238E27FC236}">
                <a16:creationId xmlns:a16="http://schemas.microsoft.com/office/drawing/2014/main" id="{20F2E822-9BB2-C688-B0AB-19149F5BB3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261839"/>
            <a:ext cx="5883444" cy="23343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D6ED07F3-466D-50C2-DC05-11187D56DD4A}"/>
              </a:ext>
            </a:extLst>
          </p:cNvPr>
          <p:cNvSpPr txBox="1"/>
          <p:nvPr/>
        </p:nvSpPr>
        <p:spPr>
          <a:xfrm>
            <a:off x="838200" y="4508027"/>
            <a:ext cx="50693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sz="2800" dirty="0"/>
              <a:t>Entfernen eines Elements</a:t>
            </a:r>
          </a:p>
        </p:txBody>
      </p:sp>
      <p:pic>
        <p:nvPicPr>
          <p:cNvPr id="45060" name="Picture 4">
            <a:extLst>
              <a:ext uri="{FF2B5EF4-FFF2-40B4-BE49-F238E27FC236}">
                <a16:creationId xmlns:a16="http://schemas.microsoft.com/office/drawing/2014/main" id="{4386D776-0009-8F80-995D-2AC413FD06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058" y="5031017"/>
            <a:ext cx="6249083" cy="1325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2015006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ACA2EA0-FFD3-42EC-9406-B595015ED9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D5288BCE-665C-472A-8C43-664BCFA31E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8762" y="1247775"/>
            <a:ext cx="9144000" cy="3007447"/>
          </a:xfrm>
          <a:prstGeom prst="rect">
            <a:avLst/>
          </a:prstGeom>
          <a:solidFill>
            <a:schemeClr val="bg1"/>
          </a:solidFill>
          <a:ln w="12700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EF00567C-33C0-2AB2-EFE2-CDE04E0717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04988" y="1442172"/>
            <a:ext cx="8582025" cy="2177328"/>
          </a:xfrm>
        </p:spPr>
        <p:txBody>
          <a:bodyPr anchor="ctr">
            <a:normAutofit/>
          </a:bodyPr>
          <a:lstStyle/>
          <a:p>
            <a:r>
              <a:rPr lang="de-DE" sz="6600" dirty="0"/>
              <a:t>Testen in Groovy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46C57131-53A7-4C1A-BEA8-25F06A06AD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87872" y="3912322"/>
            <a:ext cx="7225780" cy="6858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211050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100EDD19-6802-4EC3-95CE-CFFAB042C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0833B6B-162B-F72D-69A7-41EA5E93BD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de-DE" sz="5400"/>
              <a:t>Testen in Groovy</a:t>
            </a:r>
          </a:p>
        </p:txBody>
      </p:sp>
      <p:sp>
        <p:nvSpPr>
          <p:cNvPr id="12" name="sketch line">
            <a:extLst>
              <a:ext uri="{FF2B5EF4-FFF2-40B4-BE49-F238E27FC236}">
                <a16:creationId xmlns:a16="http://schemas.microsoft.com/office/drawing/2014/main" id="{DB17E863-922E-4C26-BD64-E8FD41D28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onnsiteX0" fmla="*/ 0 w 10853928"/>
              <a:gd name="connsiteY0" fmla="*/ 0 h 18288"/>
              <a:gd name="connsiteX1" fmla="*/ 461292 w 10853928"/>
              <a:gd name="connsiteY1" fmla="*/ 0 h 18288"/>
              <a:gd name="connsiteX2" fmla="*/ 1139662 w 10853928"/>
              <a:gd name="connsiteY2" fmla="*/ 0 h 18288"/>
              <a:gd name="connsiteX3" fmla="*/ 1926572 w 10853928"/>
              <a:gd name="connsiteY3" fmla="*/ 0 h 18288"/>
              <a:gd name="connsiteX4" fmla="*/ 2279325 w 10853928"/>
              <a:gd name="connsiteY4" fmla="*/ 0 h 18288"/>
              <a:gd name="connsiteX5" fmla="*/ 2632078 w 10853928"/>
              <a:gd name="connsiteY5" fmla="*/ 0 h 18288"/>
              <a:gd name="connsiteX6" fmla="*/ 3527527 w 10853928"/>
              <a:gd name="connsiteY6" fmla="*/ 0 h 18288"/>
              <a:gd name="connsiteX7" fmla="*/ 4205897 w 10853928"/>
              <a:gd name="connsiteY7" fmla="*/ 0 h 18288"/>
              <a:gd name="connsiteX8" fmla="*/ 4558650 w 10853928"/>
              <a:gd name="connsiteY8" fmla="*/ 0 h 18288"/>
              <a:gd name="connsiteX9" fmla="*/ 5237020 w 10853928"/>
              <a:gd name="connsiteY9" fmla="*/ 0 h 18288"/>
              <a:gd name="connsiteX10" fmla="*/ 6132469 w 10853928"/>
              <a:gd name="connsiteY10" fmla="*/ 0 h 18288"/>
              <a:gd name="connsiteX11" fmla="*/ 6702301 w 10853928"/>
              <a:gd name="connsiteY11" fmla="*/ 0 h 18288"/>
              <a:gd name="connsiteX12" fmla="*/ 7272132 w 10853928"/>
              <a:gd name="connsiteY12" fmla="*/ 0 h 18288"/>
              <a:gd name="connsiteX13" fmla="*/ 7950502 w 10853928"/>
              <a:gd name="connsiteY13" fmla="*/ 0 h 18288"/>
              <a:gd name="connsiteX14" fmla="*/ 8737412 w 10853928"/>
              <a:gd name="connsiteY14" fmla="*/ 0 h 18288"/>
              <a:gd name="connsiteX15" fmla="*/ 9524322 w 10853928"/>
              <a:gd name="connsiteY15" fmla="*/ 0 h 18288"/>
              <a:gd name="connsiteX16" fmla="*/ 10853928 w 10853928"/>
              <a:gd name="connsiteY16" fmla="*/ 0 h 18288"/>
              <a:gd name="connsiteX17" fmla="*/ 10853928 w 10853928"/>
              <a:gd name="connsiteY17" fmla="*/ 18288 h 18288"/>
              <a:gd name="connsiteX18" fmla="*/ 10392636 w 10853928"/>
              <a:gd name="connsiteY18" fmla="*/ 18288 h 18288"/>
              <a:gd name="connsiteX19" fmla="*/ 9497187 w 10853928"/>
              <a:gd name="connsiteY19" fmla="*/ 18288 h 18288"/>
              <a:gd name="connsiteX20" fmla="*/ 8818817 w 10853928"/>
              <a:gd name="connsiteY20" fmla="*/ 18288 h 18288"/>
              <a:gd name="connsiteX21" fmla="*/ 8466064 w 10853928"/>
              <a:gd name="connsiteY21" fmla="*/ 18288 h 18288"/>
              <a:gd name="connsiteX22" fmla="*/ 7787693 w 10853928"/>
              <a:gd name="connsiteY22" fmla="*/ 18288 h 18288"/>
              <a:gd name="connsiteX23" fmla="*/ 7217862 w 10853928"/>
              <a:gd name="connsiteY23" fmla="*/ 18288 h 18288"/>
              <a:gd name="connsiteX24" fmla="*/ 6648031 w 10853928"/>
              <a:gd name="connsiteY24" fmla="*/ 18288 h 18288"/>
              <a:gd name="connsiteX25" fmla="*/ 6078200 w 10853928"/>
              <a:gd name="connsiteY25" fmla="*/ 18288 h 18288"/>
              <a:gd name="connsiteX26" fmla="*/ 5508368 w 10853928"/>
              <a:gd name="connsiteY26" fmla="*/ 18288 h 18288"/>
              <a:gd name="connsiteX27" fmla="*/ 4721459 w 10853928"/>
              <a:gd name="connsiteY27" fmla="*/ 18288 h 18288"/>
              <a:gd name="connsiteX28" fmla="*/ 4043088 w 10853928"/>
              <a:gd name="connsiteY28" fmla="*/ 18288 h 18288"/>
              <a:gd name="connsiteX29" fmla="*/ 3690336 w 10853928"/>
              <a:gd name="connsiteY29" fmla="*/ 18288 h 18288"/>
              <a:gd name="connsiteX30" fmla="*/ 3120504 w 10853928"/>
              <a:gd name="connsiteY30" fmla="*/ 18288 h 18288"/>
              <a:gd name="connsiteX31" fmla="*/ 2333595 w 10853928"/>
              <a:gd name="connsiteY31" fmla="*/ 18288 h 18288"/>
              <a:gd name="connsiteX32" fmla="*/ 1872303 w 10853928"/>
              <a:gd name="connsiteY32" fmla="*/ 18288 h 18288"/>
              <a:gd name="connsiteX33" fmla="*/ 976854 w 10853928"/>
              <a:gd name="connsiteY33" fmla="*/ 18288 h 18288"/>
              <a:gd name="connsiteX34" fmla="*/ 0 w 10853928"/>
              <a:gd name="connsiteY34" fmla="*/ 18288 h 18288"/>
              <a:gd name="connsiteX35" fmla="*/ 0 w 10853928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A2C1FC4-D590-FAFC-BF38-A2CB01FDD8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>
            <a:normAutofit/>
          </a:bodyPr>
          <a:lstStyle/>
          <a:p>
            <a:r>
              <a:rPr lang="de-DE" sz="2200"/>
              <a:t>Support für JUnit 5 (und älter)</a:t>
            </a:r>
          </a:p>
          <a:p>
            <a:r>
              <a:rPr lang="de-DE" sz="2200"/>
              <a:t>Liefert eigenen Satz von Testmethoden, um die testgetriebene Programmierung zu erleichtern</a:t>
            </a:r>
          </a:p>
          <a:p>
            <a:pPr marL="0" indent="0">
              <a:buNone/>
            </a:pPr>
            <a:r>
              <a:rPr lang="de-DE" sz="2200"/>
              <a:t>	</a:t>
            </a:r>
            <a:r>
              <a:rPr lang="de-DE" sz="2200">
                <a:sym typeface="Wingdings" panose="05000000000000000000" pitchFamily="2" charset="2"/>
              </a:rPr>
              <a:t></a:t>
            </a:r>
            <a:r>
              <a:rPr lang="de-DE" sz="2200"/>
              <a:t> Power Assertions</a:t>
            </a:r>
          </a:p>
          <a:p>
            <a:pPr marL="0" indent="0">
              <a:buNone/>
            </a:pPr>
            <a:r>
              <a:rPr lang="de-DE" sz="2200"/>
              <a:t>	</a:t>
            </a:r>
            <a:r>
              <a:rPr lang="de-DE" sz="2200">
                <a:sym typeface="Wingdings" panose="05000000000000000000" pitchFamily="2" charset="2"/>
              </a:rPr>
              <a:t> </a:t>
            </a:r>
            <a:r>
              <a:rPr lang="de-DE" sz="2200"/>
              <a:t>Spock</a:t>
            </a:r>
          </a:p>
          <a:p>
            <a:endParaRPr lang="de-DE" sz="220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5DBD1FE7-9E97-C986-2495-8BFB52D890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de-DE" dirty="0"/>
              <a:t>Testen</a:t>
            </a:r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96D1A379-CF56-1F80-C618-4F1EA1CD8B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de-DE" smtClean="0"/>
              <a:pPr>
                <a:spcAft>
                  <a:spcPts val="600"/>
                </a:spcAft>
              </a:pPr>
              <a:t>105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99393294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8B9AA7C6-5E5A-498E-A6DF-A943376E09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83EAB11A-76F7-48F4-9B4F-5BFDF4BF96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4300" y="2385102"/>
            <a:ext cx="574091" cy="2087796"/>
            <a:chOff x="209668" y="2857422"/>
            <a:chExt cx="463662" cy="2087796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74D4C416-D5F4-4F6F-A6F1-87A21CD4FC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423947" y="2857422"/>
              <a:ext cx="249383" cy="208779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C6AC1C30-21C6-4BF6-93EE-B211D7A850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209668" y="2857423"/>
              <a:ext cx="1" cy="2087795"/>
            </a:xfrm>
            <a:prstGeom prst="line">
              <a:avLst/>
            </a:prstGeom>
            <a:ln w="1778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81E140AE-0ABF-47C8-BF32-7D2F0CF2BA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BC4F608-B4B8-48C3-9572-C0F061B1CD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528" y="631767"/>
            <a:ext cx="11111729" cy="575240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E5BF75F-B752-2743-6793-2D48DF2D6A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3618" y="1239927"/>
            <a:ext cx="4008586" cy="4680583"/>
          </a:xfrm>
        </p:spPr>
        <p:txBody>
          <a:bodyPr anchor="ctr">
            <a:normAutofit/>
          </a:bodyPr>
          <a:lstStyle/>
          <a:p>
            <a:r>
              <a:rPr lang="de-DE" sz="5200"/>
              <a:t>Power Assertions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2DDF16E-186C-F65C-C02D-B0E6798A26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91923" y="1239927"/>
            <a:ext cx="4971824" cy="4680583"/>
          </a:xfrm>
        </p:spPr>
        <p:txBody>
          <a:bodyPr anchor="ctr">
            <a:normAutofit/>
          </a:bodyPr>
          <a:lstStyle/>
          <a:p>
            <a:r>
              <a:rPr lang="de-DE" sz="2000" dirty="0"/>
              <a:t>Sind im Gegensatz zu den Java Assertions automatisch aktiviert</a:t>
            </a:r>
          </a:p>
          <a:p>
            <a:r>
              <a:rPr lang="de-DE" sz="2000" dirty="0"/>
              <a:t>Erleichtern die Fehlersuche und das Debugging</a:t>
            </a:r>
          </a:p>
          <a:p>
            <a:r>
              <a:rPr lang="de-DE" sz="2000" dirty="0"/>
              <a:t>Wenn eine Assertion fehlschlägt:</a:t>
            </a:r>
          </a:p>
          <a:p>
            <a:pPr marL="457200" lvl="1" indent="0">
              <a:buNone/>
            </a:pPr>
            <a:r>
              <a:rPr lang="de-DE" sz="1600" dirty="0">
                <a:sym typeface="Wingdings" panose="05000000000000000000" pitchFamily="2" charset="2"/>
              </a:rPr>
              <a:t></a:t>
            </a:r>
            <a:r>
              <a:rPr lang="de-DE" sz="1600" dirty="0"/>
              <a:t>Zeigt die Power Assertion den Ausdruck mitsamt Werten in einer übersichtlichen, mehrzeiligen Darstellung an.</a:t>
            </a:r>
          </a:p>
          <a:p>
            <a:pPr marL="457200" lvl="1" indent="0">
              <a:buNone/>
            </a:pPr>
            <a:r>
              <a:rPr lang="de-DE" sz="1600" dirty="0">
                <a:sym typeface="Wingdings" panose="05000000000000000000" pitchFamily="2" charset="2"/>
              </a:rPr>
              <a:t></a:t>
            </a:r>
            <a:r>
              <a:rPr lang="de-DE" sz="1600" dirty="0"/>
              <a:t>Entwickler sieht genau, welcher Teil des Ausdrucks die Probleme verursacht</a:t>
            </a:r>
          </a:p>
          <a:p>
            <a:endParaRPr lang="de-DE" sz="2000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F5720B49-2CF3-C591-FFB7-0539D15BBB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224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de-DE" dirty="0"/>
              <a:t>Testen</a:t>
            </a:r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F708FB4E-58BB-28EB-09F9-89C873F982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2240"/>
            <a:ext cx="1871749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de-DE" smtClean="0"/>
              <a:pPr>
                <a:spcAft>
                  <a:spcPts val="600"/>
                </a:spcAft>
              </a:pPr>
              <a:t>106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70791820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E18F6E8B-15ED-43C7-94BA-91549A651C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FFE2D1C-12E9-84F0-565C-7A4192BB54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3809" y="2353008"/>
            <a:ext cx="3457382" cy="273696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5400" dirty="0"/>
              <a:t>Beispiel:</a:t>
            </a:r>
            <a:br>
              <a:rPr lang="en-US" sz="5400" dirty="0"/>
            </a:br>
            <a:r>
              <a:rPr lang="en-US" sz="5400" dirty="0"/>
              <a:t>Power Assertions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032D8612-31EB-44CF-A1D0-14FD4C7054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3048031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F19A4A0F-1B59-4DB0-9764-D10936E987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87A4F73-C643-E964-5182-F7CB04295A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701143" y="6503469"/>
            <a:ext cx="789712" cy="34011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spcAft>
                <a:spcPts val="600"/>
              </a:spcAft>
            </a:pPr>
            <a:r>
              <a:rPr lang="en-US" kern="1200" dirty="0" err="1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Testen</a:t>
            </a:r>
            <a:endParaRPr lang="en-US" kern="1200" dirty="0">
              <a:solidFill>
                <a:schemeClr val="tx1">
                  <a:tint val="7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9EDF24B-2FF4-41E6-F0DC-FDEC77F64D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2240"/>
            <a:ext cx="1871749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107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B81933D1-5615-42C7-9C0B-4EB7105CCE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B089A89A-1E9C-4761-9DFF-53C275FBF8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58000" y="257770"/>
            <a:ext cx="4837176" cy="297996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Inhaltsplatzhalter 8" descr="Ein Bild, das Text, Screenshot, Schrift, Design enthält.&#10;&#10;Automatisch generierte Beschreibung">
            <a:extLst>
              <a:ext uri="{FF2B5EF4-FFF2-40B4-BE49-F238E27FC236}">
                <a16:creationId xmlns:a16="http://schemas.microsoft.com/office/drawing/2014/main" id="{38186329-2CD3-AEE0-2826-B91AB999DDC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/>
          <a:srcRect l="19863" t="29538" r="17651" b="20828"/>
          <a:stretch/>
        </p:blipFill>
        <p:spPr>
          <a:xfrm>
            <a:off x="7162895" y="471748"/>
            <a:ext cx="4227383" cy="2552007"/>
          </a:xfrm>
          <a:prstGeom prst="rect">
            <a:avLst/>
          </a:prstGeom>
        </p:spPr>
      </p:pic>
      <p:sp>
        <p:nvSpPr>
          <p:cNvPr id="38" name="Rectangle 37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58000" y="3462252"/>
            <a:ext cx="4837176" cy="297996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Inhaltsplatzhalter 4" descr="Ein Bild, das Text, Screenshot, Schrift, Reihe enthält.&#10;&#10;Automatisch generierte Beschreibung">
            <a:extLst>
              <a:ext uri="{FF2B5EF4-FFF2-40B4-BE49-F238E27FC236}">
                <a16:creationId xmlns:a16="http://schemas.microsoft.com/office/drawing/2014/main" id="{B8A4F14D-4790-B3FE-B9BB-4C882FEBEE6B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7114162" y="3838585"/>
            <a:ext cx="4324849" cy="2227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3074545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3AD318CC-E2A8-4E27-9548-A047A78999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el 6">
            <a:extLst>
              <a:ext uri="{FF2B5EF4-FFF2-40B4-BE49-F238E27FC236}">
                <a16:creationId xmlns:a16="http://schemas.microsoft.com/office/drawing/2014/main" id="{53B317FA-0ABC-614A-F942-EB83CB17D2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065" y="1463040"/>
            <a:ext cx="3796306" cy="2690949"/>
          </a:xfrm>
        </p:spPr>
        <p:txBody>
          <a:bodyPr anchor="t">
            <a:normAutofit/>
          </a:bodyPr>
          <a:lstStyle/>
          <a:p>
            <a:r>
              <a:rPr lang="de-DE" sz="4800" dirty="0"/>
              <a:t>Achtung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B14B560F-9DD7-4302-A60B-EBD3EF59B0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09667" y="4415246"/>
            <a:ext cx="11982332" cy="2087795"/>
            <a:chOff x="143163" y="5763486"/>
            <a:chExt cx="11982332" cy="739555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A9A4357-BD1D-4622-A4FE-766E6AB8DE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357444" y="5763486"/>
              <a:ext cx="11768051" cy="73955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C21D6966-343E-49AC-A026-D2497E0C3C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43163" y="5763486"/>
              <a:ext cx="1" cy="739555"/>
            </a:xfrm>
            <a:prstGeom prst="line">
              <a:avLst/>
            </a:prstGeom>
            <a:ln w="1778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Rectangle 18">
            <a:extLst>
              <a:ext uri="{FF2B5EF4-FFF2-40B4-BE49-F238E27FC236}">
                <a16:creationId xmlns:a16="http://schemas.microsoft.com/office/drawing/2014/main" id="{2C1BBA94-3F40-40AA-8BB9-E69E25E53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33706" y="587829"/>
            <a:ext cx="6505300" cy="568234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Inhaltsplatzhalter 7">
            <a:extLst>
              <a:ext uri="{FF2B5EF4-FFF2-40B4-BE49-F238E27FC236}">
                <a16:creationId xmlns:a16="http://schemas.microsoft.com/office/drawing/2014/main" id="{D1C4F936-C708-A275-F391-52650C5965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15162" y="2134394"/>
            <a:ext cx="5542387" cy="4300447"/>
          </a:xfrm>
        </p:spPr>
        <p:txBody>
          <a:bodyPr anchor="t">
            <a:normAutofit/>
          </a:bodyPr>
          <a:lstStyle/>
          <a:p>
            <a:r>
              <a:rPr lang="de-DE" sz="2200" dirty="0"/>
              <a:t>Es kann während der Auswertung von Power Assertion zu inkonsistenten Fehlermeldungen kommen</a:t>
            </a:r>
          </a:p>
          <a:p>
            <a:endParaRPr lang="en-US" sz="2200" dirty="0"/>
          </a:p>
          <a:p>
            <a:pPr marL="457200" lvl="1" indent="0">
              <a:buNone/>
            </a:pPr>
            <a:r>
              <a:rPr lang="de-DE" sz="1800" dirty="0">
                <a:sym typeface="Wingdings" panose="05000000000000000000" pitchFamily="2" charset="2"/>
              </a:rPr>
              <a:t></a:t>
            </a:r>
            <a:r>
              <a:rPr lang="de-DE" sz="1800" dirty="0"/>
              <a:t> Das liegt daran, dass bei den Power Assertions nur Referenzen auf die Werte gespeichert werden</a:t>
            </a:r>
          </a:p>
          <a:p>
            <a:pPr marL="457200" lvl="1" indent="0">
              <a:buNone/>
            </a:pPr>
            <a:r>
              <a:rPr lang="de-DE" sz="1800" dirty="0">
                <a:sym typeface="Wingdings" panose="05000000000000000000" pitchFamily="2" charset="2"/>
              </a:rPr>
              <a:t> </a:t>
            </a:r>
            <a:r>
              <a:rPr lang="de-DE" sz="1800" dirty="0"/>
              <a:t>Werden die Werte also durch eine Methode verändert, wird der vorherige Stand in der Fehlernachricht nicht mehr angezeigt</a:t>
            </a:r>
          </a:p>
          <a:p>
            <a:pPr marL="457200" lvl="1" indent="0">
              <a:buNone/>
            </a:pPr>
            <a:endParaRPr lang="en-US" sz="1800" dirty="0"/>
          </a:p>
          <a:p>
            <a:endParaRPr lang="de-DE" sz="2200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B477D45-A365-9CA9-91C7-25DBED9662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224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de-DE" dirty="0"/>
              <a:t>Testen</a:t>
            </a:r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3E325B8-8877-F8B1-67B8-BF499E8235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224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de-DE" smtClean="0"/>
              <a:pPr>
                <a:spcAft>
                  <a:spcPts val="600"/>
                </a:spcAft>
              </a:pPr>
              <a:t>108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83635413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13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D809397-A959-471F-5A66-91A1B4EA2B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dirty="0"/>
              <a:t>Beispiel:</a:t>
            </a:r>
          </a:p>
        </p:txBody>
      </p:sp>
      <p:sp>
        <p:nvSpPr>
          <p:cNvPr id="27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onnsiteX0" fmla="*/ 0 w 10972800"/>
              <a:gd name="connsiteY0" fmla="*/ 0 h 18288"/>
              <a:gd name="connsiteX1" fmla="*/ 356616 w 10972800"/>
              <a:gd name="connsiteY1" fmla="*/ 0 h 18288"/>
              <a:gd name="connsiteX2" fmla="*/ 1042416 w 10972800"/>
              <a:gd name="connsiteY2" fmla="*/ 0 h 18288"/>
              <a:gd name="connsiteX3" fmla="*/ 1947672 w 10972800"/>
              <a:gd name="connsiteY3" fmla="*/ 0 h 18288"/>
              <a:gd name="connsiteX4" fmla="*/ 2633472 w 10972800"/>
              <a:gd name="connsiteY4" fmla="*/ 0 h 18288"/>
              <a:gd name="connsiteX5" fmla="*/ 2990088 w 10972800"/>
              <a:gd name="connsiteY5" fmla="*/ 0 h 18288"/>
              <a:gd name="connsiteX6" fmla="*/ 3456432 w 10972800"/>
              <a:gd name="connsiteY6" fmla="*/ 0 h 18288"/>
              <a:gd name="connsiteX7" fmla="*/ 4361688 w 10972800"/>
              <a:gd name="connsiteY7" fmla="*/ 0 h 18288"/>
              <a:gd name="connsiteX8" fmla="*/ 5266944 w 10972800"/>
              <a:gd name="connsiteY8" fmla="*/ 0 h 18288"/>
              <a:gd name="connsiteX9" fmla="*/ 6172200 w 10972800"/>
              <a:gd name="connsiteY9" fmla="*/ 0 h 18288"/>
              <a:gd name="connsiteX10" fmla="*/ 6528816 w 10972800"/>
              <a:gd name="connsiteY10" fmla="*/ 0 h 18288"/>
              <a:gd name="connsiteX11" fmla="*/ 7214616 w 10972800"/>
              <a:gd name="connsiteY11" fmla="*/ 0 h 18288"/>
              <a:gd name="connsiteX12" fmla="*/ 7790688 w 10972800"/>
              <a:gd name="connsiteY12" fmla="*/ 0 h 18288"/>
              <a:gd name="connsiteX13" fmla="*/ 8147304 w 10972800"/>
              <a:gd name="connsiteY13" fmla="*/ 0 h 18288"/>
              <a:gd name="connsiteX14" fmla="*/ 9052560 w 10972800"/>
              <a:gd name="connsiteY14" fmla="*/ 0 h 18288"/>
              <a:gd name="connsiteX15" fmla="*/ 9409176 w 10972800"/>
              <a:gd name="connsiteY15" fmla="*/ 0 h 18288"/>
              <a:gd name="connsiteX16" fmla="*/ 9765792 w 10972800"/>
              <a:gd name="connsiteY16" fmla="*/ 0 h 18288"/>
              <a:gd name="connsiteX17" fmla="*/ 10341864 w 10972800"/>
              <a:gd name="connsiteY17" fmla="*/ 0 h 18288"/>
              <a:gd name="connsiteX18" fmla="*/ 10972800 w 10972800"/>
              <a:gd name="connsiteY18" fmla="*/ 0 h 18288"/>
              <a:gd name="connsiteX19" fmla="*/ 10972800 w 10972800"/>
              <a:gd name="connsiteY19" fmla="*/ 18288 h 18288"/>
              <a:gd name="connsiteX20" fmla="*/ 10177272 w 10972800"/>
              <a:gd name="connsiteY20" fmla="*/ 18288 h 18288"/>
              <a:gd name="connsiteX21" fmla="*/ 9820656 w 10972800"/>
              <a:gd name="connsiteY21" fmla="*/ 18288 h 18288"/>
              <a:gd name="connsiteX22" fmla="*/ 9464040 w 10972800"/>
              <a:gd name="connsiteY22" fmla="*/ 18288 h 18288"/>
              <a:gd name="connsiteX23" fmla="*/ 8778240 w 10972800"/>
              <a:gd name="connsiteY23" fmla="*/ 18288 h 18288"/>
              <a:gd name="connsiteX24" fmla="*/ 8421624 w 10972800"/>
              <a:gd name="connsiteY24" fmla="*/ 18288 h 18288"/>
              <a:gd name="connsiteX25" fmla="*/ 7735824 w 10972800"/>
              <a:gd name="connsiteY25" fmla="*/ 18288 h 18288"/>
              <a:gd name="connsiteX26" fmla="*/ 6940296 w 10972800"/>
              <a:gd name="connsiteY26" fmla="*/ 18288 h 18288"/>
              <a:gd name="connsiteX27" fmla="*/ 6254496 w 10972800"/>
              <a:gd name="connsiteY27" fmla="*/ 18288 h 18288"/>
              <a:gd name="connsiteX28" fmla="*/ 5458968 w 10972800"/>
              <a:gd name="connsiteY28" fmla="*/ 18288 h 18288"/>
              <a:gd name="connsiteX29" fmla="*/ 4663440 w 10972800"/>
              <a:gd name="connsiteY29" fmla="*/ 18288 h 18288"/>
              <a:gd name="connsiteX30" fmla="*/ 4306824 w 10972800"/>
              <a:gd name="connsiteY30" fmla="*/ 18288 h 18288"/>
              <a:gd name="connsiteX31" fmla="*/ 3840480 w 10972800"/>
              <a:gd name="connsiteY31" fmla="*/ 18288 h 18288"/>
              <a:gd name="connsiteX32" fmla="*/ 3264408 w 10972800"/>
              <a:gd name="connsiteY32" fmla="*/ 18288 h 18288"/>
              <a:gd name="connsiteX33" fmla="*/ 2578608 w 10972800"/>
              <a:gd name="connsiteY33" fmla="*/ 18288 h 18288"/>
              <a:gd name="connsiteX34" fmla="*/ 1673352 w 10972800"/>
              <a:gd name="connsiteY34" fmla="*/ 18288 h 18288"/>
              <a:gd name="connsiteX35" fmla="*/ 877824 w 10972800"/>
              <a:gd name="connsiteY35" fmla="*/ 18288 h 18288"/>
              <a:gd name="connsiteX36" fmla="*/ 0 w 10972800"/>
              <a:gd name="connsiteY36" fmla="*/ 18288 h 18288"/>
              <a:gd name="connsiteX37" fmla="*/ 0 w 10972800"/>
              <a:gd name="connsiteY37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Inhaltsplatzhalter 4" descr="Ein Bild, das Text, Screenshot, Schrift, Visitenkarte enthält.&#10;&#10;Automatisch generierte Beschreibung">
            <a:extLst>
              <a:ext uri="{FF2B5EF4-FFF2-40B4-BE49-F238E27FC236}">
                <a16:creationId xmlns:a16="http://schemas.microsoft.com/office/drawing/2014/main" id="{50E561A9-4A6C-9026-E3BE-931058C1F23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501" t="33482" r="14210" b="19728"/>
          <a:stretch/>
        </p:blipFill>
        <p:spPr>
          <a:xfrm>
            <a:off x="1783366" y="2497914"/>
            <a:ext cx="8551053" cy="3222498"/>
          </a:xfrm>
          <a:prstGeom prst="rect">
            <a:avLst/>
          </a:prstGeom>
        </p:spPr>
      </p:pic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79E0A18-5F1B-9AFE-CE1C-ECC4971784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  <a:defRPr/>
            </a:pPr>
            <a:r>
              <a:rPr lang="en-US" kern="1200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+mn-ea"/>
                <a:cs typeface="+mn-cs"/>
              </a:rPr>
              <a:t>Testen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66C088A-8E80-72ED-BF57-F313584288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2C6B1073-C6D8-4AEF-AB76-194B29F8A88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>
                <a:spcAft>
                  <a:spcPts val="600"/>
                </a:spcAft>
                <a:defRPr/>
              </a:pPr>
              <a:t>109</a:t>
            </a:fld>
            <a:endParaRPr 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889134119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2B97F24A-32CE-4C1C-A50D-3016B394DC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53A8CD0-7316-9A0C-7FF4-86DDDB988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39520"/>
            <a:ext cx="3429000" cy="1719072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Ausgabe</a:t>
            </a:r>
          </a:p>
        </p:txBody>
      </p:sp>
      <p:sp>
        <p:nvSpPr>
          <p:cNvPr id="16" name="sketch line">
            <a:extLst>
              <a:ext uri="{FF2B5EF4-FFF2-40B4-BE49-F238E27FC236}">
                <a16:creationId xmlns:a16="http://schemas.microsoft.com/office/drawing/2014/main" id="{CD8B4F24-440B-49E9-B85D-733523DC06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573756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92FEB4ED-8E7D-D170-ADD1-3D75F3490B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936" y="2807208"/>
            <a:ext cx="3429000" cy="3410712"/>
          </a:xfrm>
        </p:spPr>
        <p:txBody>
          <a:bodyPr vert="horz" lIns="91440" tIns="45720" rIns="91440" bIns="45720" rtlCol="0" anchor="t">
            <a:normAutofit/>
          </a:bodyPr>
          <a:lstStyle/>
          <a:p>
            <a:pPr indent="-228600">
              <a:buFont typeface="Arial" panose="020B0604020202020204" pitchFamily="34" charset="0"/>
              <a:buChar char="•"/>
            </a:pPr>
            <a:r>
              <a:rPr lang="en-US" sz="2200"/>
              <a:t>Es wird nicht der Stand von list angezeigt, wie er vor der Auswertung der Power Assertion war, sondern wie er danach war.</a:t>
            </a:r>
          </a:p>
          <a:p>
            <a:pPr indent="-228600">
              <a:buFont typeface="Arial" panose="020B0604020202020204" pitchFamily="34" charset="0"/>
              <a:buChar char="•"/>
            </a:pPr>
            <a:endParaRPr lang="en-US" sz="2200"/>
          </a:p>
        </p:txBody>
      </p:sp>
      <p:pic>
        <p:nvPicPr>
          <p:cNvPr id="9" name="Inhaltsplatzhalter 8" descr="Ein Bild, das Text, Quittung, Schrift, Screenshot enthält.&#10;&#10;Automatisch generierte Beschreibung">
            <a:extLst>
              <a:ext uri="{FF2B5EF4-FFF2-40B4-BE49-F238E27FC236}">
                <a16:creationId xmlns:a16="http://schemas.microsoft.com/office/drawing/2014/main" id="{A2A05BC9-F012-700E-1BCC-A8622A88DAC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654296" y="1677182"/>
            <a:ext cx="6903720" cy="3503636"/>
          </a:xfrm>
          <a:prstGeom prst="rect">
            <a:avLst/>
          </a:prstGeom>
        </p:spPr>
      </p:pic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D5E3000-924F-E033-F5AE-8975124279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Testen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BF13716-1695-DE96-8D21-1E2AB623F6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110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363098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1">
            <a:extLst>
              <a:ext uri="{FF2B5EF4-FFF2-40B4-BE49-F238E27FC236}">
                <a16:creationId xmlns:a16="http://schemas.microsoft.com/office/drawing/2014/main" id="{2DA60C47-9F76-46D7-9D57-E0C7BA42B8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0431219-1C3D-E946-FB5A-7BC62F10F4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78596" y="679730"/>
            <a:ext cx="4475848" cy="378704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6000" dirty="0" err="1"/>
              <a:t>Komplexes</a:t>
            </a:r>
            <a:r>
              <a:rPr lang="en-US" sz="6000" dirty="0"/>
              <a:t> Beispiel</a:t>
            </a:r>
          </a:p>
        </p:txBody>
      </p:sp>
      <p:sp>
        <p:nvSpPr>
          <p:cNvPr id="19" name="Rectangle 13">
            <a:extLst>
              <a:ext uri="{FF2B5EF4-FFF2-40B4-BE49-F238E27FC236}">
                <a16:creationId xmlns:a16="http://schemas.microsoft.com/office/drawing/2014/main" id="{99413ED5-9ED4-4772-BCE4-2BCAE6B12E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2365538" y="385757"/>
            <a:ext cx="1715478" cy="644655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4357C93-F0CB-4A1C-8F77-4E9063789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3413" y="269325"/>
            <a:ext cx="5591744" cy="617193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Inhaltsplatzhalter 4" descr="Ein Bild, das Text, Schrift, Quittung, Screenshot enthält.&#10;&#10;Automatisch generierte Beschreibung">
            <a:extLst>
              <a:ext uri="{FF2B5EF4-FFF2-40B4-BE49-F238E27FC236}">
                <a16:creationId xmlns:a16="http://schemas.microsoft.com/office/drawing/2014/main" id="{FB7408E3-F15E-03B1-F861-3E3F9EF105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5593" y="3110340"/>
            <a:ext cx="5127395" cy="2217597"/>
          </a:xfrm>
          <a:prstGeom prst="rect">
            <a:avLst/>
          </a:prstGeom>
        </p:spPr>
      </p:pic>
      <p:pic>
        <p:nvPicPr>
          <p:cNvPr id="6" name="Inhaltsplatzhalter 8" descr="Ein Bild, das Text, Visitenkarte, Screenshot, Schrift enthält.&#10;&#10;Automatisch generierte Beschreibung">
            <a:extLst>
              <a:ext uri="{FF2B5EF4-FFF2-40B4-BE49-F238E27FC236}">
                <a16:creationId xmlns:a16="http://schemas.microsoft.com/office/drawing/2014/main" id="{2FEF460B-D2B6-49B0-ED0B-ACB98F89CA8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14323" t="48755" r="10948" b="28138"/>
          <a:stretch/>
        </p:blipFill>
        <p:spPr>
          <a:xfrm>
            <a:off x="934330" y="1749290"/>
            <a:ext cx="5127395" cy="495451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6CF143E5-57C3-46A3-91A2-EDAA7A8E6A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00543" y="2754068"/>
            <a:ext cx="149016" cy="170992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3AD46D79-0237-32D3-B446-C977B4F62C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224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Testen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CD126F0-B1AD-50FA-D8B8-F055362151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224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111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1911329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9">
            <a:extLst>
              <a:ext uri="{FF2B5EF4-FFF2-40B4-BE49-F238E27FC236}">
                <a16:creationId xmlns:a16="http://schemas.microsoft.com/office/drawing/2014/main" id="{DBF61EA3-B236-439E-9C0B-340980D56B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C889B604-DFD7-A402-2C2A-3D948093E6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8638" y="386930"/>
            <a:ext cx="9236700" cy="1188950"/>
          </a:xfrm>
        </p:spPr>
        <p:txBody>
          <a:bodyPr anchor="b">
            <a:normAutofit/>
          </a:bodyPr>
          <a:lstStyle/>
          <a:p>
            <a:r>
              <a:rPr lang="de-DE" sz="5400"/>
              <a:t>Spock</a:t>
            </a:r>
          </a:p>
        </p:txBody>
      </p:sp>
      <p:grpSp>
        <p:nvGrpSpPr>
          <p:cNvPr id="21" name="Group 11">
            <a:extLst>
              <a:ext uri="{FF2B5EF4-FFF2-40B4-BE49-F238E27FC236}">
                <a16:creationId xmlns:a16="http://schemas.microsoft.com/office/drawing/2014/main" id="{28FAF094-D087-493F-8DF9-A486C2D6BB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" y="1998368"/>
            <a:ext cx="11695083" cy="782176"/>
            <a:chOff x="-2" y="1998368"/>
            <a:chExt cx="11695083" cy="782176"/>
          </a:xfrm>
        </p:grpSpPr>
        <p:sp>
          <p:nvSpPr>
            <p:cNvPr id="22" name="Rectangle 12">
              <a:extLst>
                <a:ext uri="{FF2B5EF4-FFF2-40B4-BE49-F238E27FC236}">
                  <a16:creationId xmlns:a16="http://schemas.microsoft.com/office/drawing/2014/main" id="{8D7C88D8-5509-4514-925A-9CE148E5CB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1228040" y="2313027"/>
              <a:ext cx="781700" cy="15238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7275593D-F75E-4426-AE3E-2CDEFD228D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-2" y="1998845"/>
              <a:ext cx="11454595" cy="78169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3" name="Rectangle 15">
            <a:extLst>
              <a:ext uri="{FF2B5EF4-FFF2-40B4-BE49-F238E27FC236}">
                <a16:creationId xmlns:a16="http://schemas.microsoft.com/office/drawing/2014/main" id="{E659831F-0D9A-4C63-9EBB-8435B85A4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3079"/>
            <a:ext cx="11383362" cy="414784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5705E5C-6F87-DCD9-3603-F59CD1AA08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3660" y="2599509"/>
            <a:ext cx="10143668" cy="3435531"/>
          </a:xfrm>
        </p:spPr>
        <p:txBody>
          <a:bodyPr anchor="ctr">
            <a:normAutofit/>
          </a:bodyPr>
          <a:lstStyle/>
          <a:p>
            <a:r>
              <a:rPr lang="de-DE" sz="2400"/>
              <a:t>Spezifikationsgetriebene Syntax</a:t>
            </a:r>
          </a:p>
          <a:p>
            <a:r>
              <a:rPr lang="de-DE" sz="2400"/>
              <a:t>Lesbare und verständlichere Tests</a:t>
            </a:r>
          </a:p>
          <a:p>
            <a:r>
              <a:rPr lang="de-DE" sz="2400"/>
              <a:t>Sowohl in Java als auch in Groovy verfügbar, wurde jedoch in Groovy geschrieben</a:t>
            </a:r>
          </a:p>
          <a:p>
            <a:r>
              <a:rPr lang="de-DE" sz="2400"/>
              <a:t>Benutzung durch den Import von </a:t>
            </a:r>
            <a:r>
              <a:rPr lang="de-DE" sz="2400" b="0" i="0" u="none" strike="noStrike">
                <a:effectLst/>
                <a:latin typeface="ui-monospace"/>
              </a:rPr>
              <a:t>spock.lang.Specification</a:t>
            </a:r>
          </a:p>
          <a:p>
            <a:pPr marL="0" indent="0">
              <a:buNone/>
            </a:pPr>
            <a:r>
              <a:rPr lang="de-DE" sz="2400">
                <a:latin typeface="ui-monospace"/>
              </a:rPr>
              <a:t>	</a:t>
            </a:r>
            <a:r>
              <a:rPr lang="de-DE" sz="2400">
                <a:latin typeface="ui-monospace"/>
                <a:sym typeface="Wingdings" panose="05000000000000000000" pitchFamily="2" charset="2"/>
              </a:rPr>
              <a:t></a:t>
            </a:r>
            <a:r>
              <a:rPr lang="de-DE" sz="2400">
                <a:latin typeface="ui-monospace"/>
              </a:rPr>
              <a:t>Testklassen müssen von dieser Klasse erben</a:t>
            </a:r>
          </a:p>
          <a:p>
            <a:pPr marL="0" indent="0">
              <a:buNone/>
            </a:pPr>
            <a:endParaRPr lang="de-DE" sz="240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02701789-B027-B890-2E3D-8DE3127A13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224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de-DE"/>
              <a:t>Testen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8C275CBC-EB01-FDA0-C48A-41C8369E13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224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de-DE" smtClean="0"/>
              <a:pPr>
                <a:spcAft>
                  <a:spcPts val="600"/>
                </a:spcAft>
              </a:pPr>
              <a:t>112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9586655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BA79A7CF-01AF-4178-9369-94E0C90EB0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C20DAAE-C92F-CE50-C760-76F9784F2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67909" y="2023110"/>
            <a:ext cx="2469624" cy="284607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7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Beispiel Calculator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9413ED5-9ED4-4772-BCE4-2BCAE6B12E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433973" y="-827233"/>
            <a:ext cx="1715478" cy="858342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4357C93-F0CB-4A1C-8F77-4E9063789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2085" y="664308"/>
            <a:ext cx="8082632" cy="560034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Inhaltsplatzhalter 4" descr="Ein Bild, das Text, Screenshot, Schrift, Visitenkarte enthält.&#10;&#10;Automatisch generierte Beschreibung">
            <a:extLst>
              <a:ext uri="{FF2B5EF4-FFF2-40B4-BE49-F238E27FC236}">
                <a16:creationId xmlns:a16="http://schemas.microsoft.com/office/drawing/2014/main" id="{4E2BE523-4F60-FAA5-E0D0-D96D09C7517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1576" t="31014" r="14992" b="24360"/>
          <a:stretch/>
        </p:blipFill>
        <p:spPr>
          <a:xfrm>
            <a:off x="545238" y="1484003"/>
            <a:ext cx="7608304" cy="396095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0F533E9-6690-41A8-A372-4C6C622D02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950447" y="3392097"/>
            <a:ext cx="1719072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49D7650B-7869-7AE8-0492-7D73484D3D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224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Testen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90980F7-8394-4CAC-5B11-DDAD0BB009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599" y="6492240"/>
            <a:ext cx="3126933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113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6984880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743AA782-23D1-4521-8CAD-47662984AA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8FE3B29-A088-D8B6-FDDF-9933CEA35E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40080"/>
            <a:ext cx="4818888" cy="148132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Ausgabe</a:t>
            </a:r>
          </a:p>
        </p:txBody>
      </p:sp>
      <p:sp>
        <p:nvSpPr>
          <p:cNvPr id="19" name="sketch line">
            <a:extLst>
              <a:ext uri="{FF2B5EF4-FFF2-40B4-BE49-F238E27FC236}">
                <a16:creationId xmlns:a16="http://schemas.microsoft.com/office/drawing/2014/main" id="{650D18FE-0824-4A46-B22C-A86B52E578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372868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F37C9E17-4AA7-818B-464D-D8B86E6CEC4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936" y="2660904"/>
            <a:ext cx="4818888" cy="3547872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514350" indent="-228600">
              <a:buFont typeface="Arial" panose="020B0604020202020204" pitchFamily="34" charset="0"/>
              <a:buChar char="•"/>
            </a:pPr>
            <a:r>
              <a:rPr lang="en-US" sz="2200" dirty="0"/>
              <a:t>Name der </a:t>
            </a:r>
            <a:r>
              <a:rPr lang="en-US" sz="2200" dirty="0" err="1"/>
              <a:t>Methode</a:t>
            </a:r>
            <a:r>
              <a:rPr lang="en-US" sz="2200" dirty="0"/>
              <a:t> </a:t>
            </a:r>
            <a:r>
              <a:rPr lang="en-US" sz="2200" dirty="0" err="1"/>
              <a:t>ist</a:t>
            </a:r>
            <a:r>
              <a:rPr lang="en-US" sz="2200" dirty="0"/>
              <a:t> </a:t>
            </a:r>
            <a:r>
              <a:rPr lang="en-US" sz="2200" dirty="0" err="1"/>
              <a:t>ein</a:t>
            </a:r>
            <a:r>
              <a:rPr lang="en-US" sz="2200" dirty="0"/>
              <a:t> String, der die </a:t>
            </a:r>
            <a:r>
              <a:rPr lang="en-US" sz="2200" dirty="0" err="1"/>
              <a:t>Erwartungen</a:t>
            </a:r>
            <a:r>
              <a:rPr lang="en-US" sz="2200" dirty="0"/>
              <a:t> an den Test </a:t>
            </a:r>
            <a:r>
              <a:rPr lang="en-US" sz="2200" dirty="0" err="1"/>
              <a:t>beschreibt</a:t>
            </a:r>
            <a:endParaRPr lang="en-US" sz="2200" dirty="0"/>
          </a:p>
          <a:p>
            <a:pPr marL="514350" indent="-228600">
              <a:buFont typeface="Arial" panose="020B0604020202020204" pitchFamily="34" charset="0"/>
              <a:buChar char="•"/>
            </a:pPr>
            <a:r>
              <a:rPr lang="en-US" sz="2200" dirty="0"/>
              <a:t>Das </a:t>
            </a:r>
            <a:r>
              <a:rPr lang="en-US" sz="2200" dirty="0" err="1"/>
              <a:t>Schlüsselwort</a:t>
            </a:r>
            <a:r>
              <a:rPr lang="en-US" sz="2200" dirty="0"/>
              <a:t> “setup“ </a:t>
            </a:r>
            <a:r>
              <a:rPr lang="en-US" sz="2200" dirty="0" err="1"/>
              <a:t>beschreibt</a:t>
            </a:r>
            <a:r>
              <a:rPr lang="en-US" sz="2200" dirty="0"/>
              <a:t> die </a:t>
            </a:r>
            <a:r>
              <a:rPr lang="en-US" sz="2200" dirty="0" err="1"/>
              <a:t>Voraussetzungen</a:t>
            </a:r>
            <a:r>
              <a:rPr lang="en-US" sz="2200" dirty="0"/>
              <a:t> / </a:t>
            </a:r>
            <a:r>
              <a:rPr lang="en-US" sz="2200" dirty="0" err="1"/>
              <a:t>Ausgangssituation</a:t>
            </a:r>
            <a:r>
              <a:rPr lang="en-US" sz="2200" dirty="0"/>
              <a:t> für den Test (vgl.: @BeforeEach in JUnit)</a:t>
            </a:r>
          </a:p>
          <a:p>
            <a:pPr marL="514350" indent="-228600">
              <a:buFont typeface="Arial" panose="020B0604020202020204" pitchFamily="34" charset="0"/>
              <a:buChar char="•"/>
            </a:pPr>
            <a:r>
              <a:rPr lang="en-US" sz="2200" dirty="0"/>
              <a:t>“when“: die </a:t>
            </a:r>
            <a:r>
              <a:rPr lang="en-US" sz="2200" dirty="0" err="1"/>
              <a:t>zu</a:t>
            </a:r>
            <a:r>
              <a:rPr lang="en-US" sz="2200" dirty="0"/>
              <a:t> </a:t>
            </a:r>
            <a:r>
              <a:rPr lang="en-US" sz="2200" dirty="0" err="1"/>
              <a:t>testende</a:t>
            </a:r>
            <a:r>
              <a:rPr lang="en-US" sz="2200" dirty="0"/>
              <a:t> </a:t>
            </a:r>
            <a:r>
              <a:rPr lang="en-US" sz="2200" dirty="0" err="1"/>
              <a:t>Methode</a:t>
            </a:r>
            <a:endParaRPr lang="en-US" sz="2200" dirty="0"/>
          </a:p>
          <a:p>
            <a:pPr marL="514350" indent="-228600">
              <a:buFont typeface="Arial" panose="020B0604020202020204" pitchFamily="34" charset="0"/>
              <a:buChar char="•"/>
            </a:pPr>
            <a:r>
              <a:rPr lang="en-US" sz="2200" dirty="0"/>
              <a:t>“then“:   das </a:t>
            </a:r>
            <a:r>
              <a:rPr lang="en-US" sz="2200" dirty="0" err="1"/>
              <a:t>erwartete</a:t>
            </a:r>
            <a:r>
              <a:rPr lang="en-US" sz="2200" dirty="0"/>
              <a:t> </a:t>
            </a:r>
            <a:r>
              <a:rPr lang="en-US" sz="2200" dirty="0" err="1"/>
              <a:t>Verhalten</a:t>
            </a:r>
            <a:endParaRPr lang="en-US" sz="2200" dirty="0"/>
          </a:p>
          <a:p>
            <a:pPr indent="-228600">
              <a:buFont typeface="Arial" panose="020B0604020202020204" pitchFamily="34" charset="0"/>
              <a:buChar char="•"/>
            </a:pPr>
            <a:endParaRPr lang="en-US" sz="2200" dirty="0"/>
          </a:p>
        </p:txBody>
      </p:sp>
      <p:pic>
        <p:nvPicPr>
          <p:cNvPr id="12" name="Inhaltsplatzhalter 11" descr="Ein Bild, das Text, Screenshot, Software, Betriebssystem enthält.&#10;&#10;Automatisch generierte Beschreibung">
            <a:extLst>
              <a:ext uri="{FF2B5EF4-FFF2-40B4-BE49-F238E27FC236}">
                <a16:creationId xmlns:a16="http://schemas.microsoft.com/office/drawing/2014/main" id="{F1CBC506-A0F6-6CD4-2004-E888D706B62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62" t="18251" r="10592" b="11308"/>
          <a:stretch/>
        </p:blipFill>
        <p:spPr>
          <a:xfrm>
            <a:off x="6099048" y="820367"/>
            <a:ext cx="5458968" cy="5217265"/>
          </a:xfrm>
          <a:prstGeom prst="rect">
            <a:avLst/>
          </a:prstGeom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D277BB66-20B6-0B8A-A7FC-A9A9ABE95B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Testen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68ACFDD2-34FE-D398-B433-333A08AB70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C6B1073-C6D8-4AEF-AB76-194B29F8A889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114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6493530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0E91F5CA-B392-444C-88E3-BF5BAAEBDE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459807F-B6FA-44D3-9A53-C55B6B5688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080681"/>
            <a:ext cx="12192000" cy="2777318"/>
          </a:xfrm>
          <a:prstGeom prst="rect">
            <a:avLst/>
          </a:pr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3679617-E5AB-ED53-8521-1F528519E8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55060" y="5279511"/>
            <a:ext cx="9681882" cy="739880"/>
          </a:xfrm>
        </p:spPr>
        <p:txBody>
          <a:bodyPr anchor="b">
            <a:normAutofit/>
          </a:bodyPr>
          <a:lstStyle/>
          <a:p>
            <a:r>
              <a:rPr lang="de-DE" sz="3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Live Übung: </a:t>
            </a:r>
            <a:r>
              <a:rPr lang="de-DE" sz="3600" dirty="0">
                <a:solidFill>
                  <a:schemeClr val="accent1"/>
                </a:solidFill>
              </a:rPr>
              <a:t>Zusammenfassung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46CBFFCB-D0EE-C3A4-0F82-F5F21EB34F8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131" b="8164"/>
          <a:stretch/>
        </p:blipFill>
        <p:spPr>
          <a:xfrm>
            <a:off x="20" y="10"/>
            <a:ext cx="12191979" cy="5886523"/>
          </a:xfrm>
          <a:custGeom>
            <a:avLst/>
            <a:gdLst/>
            <a:ahLst/>
            <a:cxnLst/>
            <a:rect l="l" t="t" r="r" b="b"/>
            <a:pathLst>
              <a:path w="12191999" h="5886533">
                <a:moveTo>
                  <a:pt x="4721173" y="4907914"/>
                </a:moveTo>
                <a:lnTo>
                  <a:pt x="4722109" y="4908125"/>
                </a:lnTo>
                <a:cubicBezTo>
                  <a:pt x="4721143" y="4908767"/>
                  <a:pt x="4718263" y="4909373"/>
                  <a:pt x="4717199" y="4909396"/>
                </a:cubicBez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5751311"/>
                </a:lnTo>
                <a:lnTo>
                  <a:pt x="12140860" y="5770509"/>
                </a:lnTo>
                <a:cubicBezTo>
                  <a:pt x="12126656" y="5772723"/>
                  <a:pt x="12093589" y="5827925"/>
                  <a:pt x="12080161" y="5826358"/>
                </a:cubicBezTo>
                <a:cubicBezTo>
                  <a:pt x="11978188" y="5850511"/>
                  <a:pt x="11967361" y="5873564"/>
                  <a:pt x="11917885" y="5861578"/>
                </a:cubicBezTo>
                <a:cubicBezTo>
                  <a:pt x="11872779" y="5859863"/>
                  <a:pt x="11928861" y="5896778"/>
                  <a:pt x="11894610" y="5883738"/>
                </a:cubicBezTo>
                <a:cubicBezTo>
                  <a:pt x="11860359" y="5870698"/>
                  <a:pt x="11736091" y="5807232"/>
                  <a:pt x="11712379" y="5783337"/>
                </a:cubicBezTo>
                <a:cubicBezTo>
                  <a:pt x="11688667" y="5759442"/>
                  <a:pt x="11627912" y="5782933"/>
                  <a:pt x="11585366" y="5740371"/>
                </a:cubicBezTo>
                <a:lnTo>
                  <a:pt x="11516470" y="5663679"/>
                </a:lnTo>
                <a:cubicBezTo>
                  <a:pt x="11468274" y="5661847"/>
                  <a:pt x="11507335" y="5626593"/>
                  <a:pt x="11462692" y="5610127"/>
                </a:cubicBezTo>
                <a:cubicBezTo>
                  <a:pt x="11417567" y="5608500"/>
                  <a:pt x="11408021" y="5556613"/>
                  <a:pt x="11369712" y="5548654"/>
                </a:cubicBezTo>
                <a:cubicBezTo>
                  <a:pt x="11354317" y="5554704"/>
                  <a:pt x="11288328" y="5499810"/>
                  <a:pt x="11273969" y="5488986"/>
                </a:cubicBezTo>
                <a:cubicBezTo>
                  <a:pt x="11231913" y="5490378"/>
                  <a:pt x="11221973" y="5480544"/>
                  <a:pt x="11195084" y="5467967"/>
                </a:cubicBezTo>
                <a:cubicBezTo>
                  <a:pt x="11164086" y="5497749"/>
                  <a:pt x="11171649" y="5471790"/>
                  <a:pt x="11143408" y="5468614"/>
                </a:cubicBezTo>
                <a:cubicBezTo>
                  <a:pt x="11125906" y="5464975"/>
                  <a:pt x="11102603" y="5460835"/>
                  <a:pt x="11085935" y="5459365"/>
                </a:cubicBezTo>
                <a:cubicBezTo>
                  <a:pt x="11057493" y="5459661"/>
                  <a:pt x="11029906" y="5441496"/>
                  <a:pt x="11030953" y="5456484"/>
                </a:cubicBezTo>
                <a:cubicBezTo>
                  <a:pt x="11007784" y="5459001"/>
                  <a:pt x="10982005" y="5463178"/>
                  <a:pt x="10951060" y="5461240"/>
                </a:cubicBezTo>
                <a:cubicBezTo>
                  <a:pt x="10885365" y="5424406"/>
                  <a:pt x="10915288" y="5460968"/>
                  <a:pt x="10857721" y="5448157"/>
                </a:cubicBezTo>
                <a:cubicBezTo>
                  <a:pt x="10806646" y="5435790"/>
                  <a:pt x="10707075" y="5402712"/>
                  <a:pt x="10644616" y="5387039"/>
                </a:cubicBezTo>
                <a:cubicBezTo>
                  <a:pt x="10616446" y="5382224"/>
                  <a:pt x="10558603" y="5371613"/>
                  <a:pt x="10519277" y="5366793"/>
                </a:cubicBezTo>
                <a:cubicBezTo>
                  <a:pt x="10495461" y="5368312"/>
                  <a:pt x="10473830" y="5354868"/>
                  <a:pt x="10445981" y="5364735"/>
                </a:cubicBezTo>
                <a:cubicBezTo>
                  <a:pt x="10436536" y="5368773"/>
                  <a:pt x="10409281" y="5367966"/>
                  <a:pt x="10383865" y="5360888"/>
                </a:cubicBezTo>
                <a:cubicBezTo>
                  <a:pt x="10374827" y="5369095"/>
                  <a:pt x="10347864" y="5360432"/>
                  <a:pt x="10336852" y="5360277"/>
                </a:cubicBezTo>
                <a:cubicBezTo>
                  <a:pt x="10323586" y="5366987"/>
                  <a:pt x="10274741" y="5357921"/>
                  <a:pt x="10261098" y="5350526"/>
                </a:cubicBezTo>
                <a:lnTo>
                  <a:pt x="10126497" y="5339011"/>
                </a:lnTo>
                <a:lnTo>
                  <a:pt x="10082166" y="5336916"/>
                </a:lnTo>
                <a:cubicBezTo>
                  <a:pt x="10074567" y="5338985"/>
                  <a:pt x="10046860" y="5337657"/>
                  <a:pt x="10039237" y="5338580"/>
                </a:cubicBezTo>
                <a:cubicBezTo>
                  <a:pt x="9998458" y="5328479"/>
                  <a:pt x="9984394" y="5327989"/>
                  <a:pt x="9960016" y="5323065"/>
                </a:cubicBezTo>
                <a:cubicBezTo>
                  <a:pt x="9918980" y="5322923"/>
                  <a:pt x="9888741" y="5326122"/>
                  <a:pt x="9847789" y="5316297"/>
                </a:cubicBezTo>
                <a:lnTo>
                  <a:pt x="9728306" y="5296090"/>
                </a:lnTo>
                <a:cubicBezTo>
                  <a:pt x="9675056" y="5305676"/>
                  <a:pt x="9602035" y="5297282"/>
                  <a:pt x="9584504" y="5284670"/>
                </a:cubicBezTo>
                <a:cubicBezTo>
                  <a:pt x="9518952" y="5270394"/>
                  <a:pt x="9415429" y="5244268"/>
                  <a:pt x="9343049" y="5238968"/>
                </a:cubicBezTo>
                <a:lnTo>
                  <a:pt x="9231367" y="5187063"/>
                </a:lnTo>
                <a:lnTo>
                  <a:pt x="9194807" y="5176984"/>
                </a:lnTo>
                <a:lnTo>
                  <a:pt x="9189243" y="5167745"/>
                </a:lnTo>
                <a:lnTo>
                  <a:pt x="9151229" y="5156543"/>
                </a:lnTo>
                <a:lnTo>
                  <a:pt x="9150207" y="5157608"/>
                </a:lnTo>
                <a:cubicBezTo>
                  <a:pt x="9147045" y="5159739"/>
                  <a:pt x="9143081" y="5160831"/>
                  <a:pt x="9137315" y="5159777"/>
                </a:cubicBezTo>
                <a:cubicBezTo>
                  <a:pt x="9138862" y="5179261"/>
                  <a:pt x="9130952" y="5165972"/>
                  <a:pt x="9113809" y="5161143"/>
                </a:cubicBezTo>
                <a:cubicBezTo>
                  <a:pt x="9112388" y="5190326"/>
                  <a:pt x="9068114" y="5155892"/>
                  <a:pt x="9053450" y="5169457"/>
                </a:cubicBezTo>
                <a:lnTo>
                  <a:pt x="9005483" y="5166172"/>
                </a:lnTo>
                <a:lnTo>
                  <a:pt x="9005198" y="5166412"/>
                </a:lnTo>
                <a:cubicBezTo>
                  <a:pt x="9003143" y="5166632"/>
                  <a:pt x="9000324" y="5166304"/>
                  <a:pt x="8996229" y="5165201"/>
                </a:cubicBezTo>
                <a:lnTo>
                  <a:pt x="8990391" y="5163140"/>
                </a:lnTo>
                <a:lnTo>
                  <a:pt x="8974334" y="5159914"/>
                </a:lnTo>
                <a:lnTo>
                  <a:pt x="8968008" y="5160614"/>
                </a:lnTo>
                <a:lnTo>
                  <a:pt x="8963045" y="5162839"/>
                </a:lnTo>
                <a:cubicBezTo>
                  <a:pt x="8954690" y="5154888"/>
                  <a:pt x="8955517" y="5145940"/>
                  <a:pt x="8928985" y="5166027"/>
                </a:cubicBezTo>
                <a:cubicBezTo>
                  <a:pt x="8898031" y="5165007"/>
                  <a:pt x="8789300" y="5150352"/>
                  <a:pt x="8752441" y="5146795"/>
                </a:cubicBezTo>
                <a:cubicBezTo>
                  <a:pt x="8719819" y="5136075"/>
                  <a:pt x="8748194" y="5149736"/>
                  <a:pt x="8707844" y="5144694"/>
                </a:cubicBezTo>
                <a:cubicBezTo>
                  <a:pt x="8671606" y="5125159"/>
                  <a:pt x="8639142" y="5141599"/>
                  <a:pt x="8596068" y="5136122"/>
                </a:cubicBezTo>
                <a:lnTo>
                  <a:pt x="8525227" y="5150964"/>
                </a:lnTo>
                <a:lnTo>
                  <a:pt x="8510980" y="5145049"/>
                </a:lnTo>
                <a:lnTo>
                  <a:pt x="8506164" y="5142048"/>
                </a:lnTo>
                <a:cubicBezTo>
                  <a:pt x="8502646" y="5140271"/>
                  <a:pt x="8500045" y="5139460"/>
                  <a:pt x="8497965" y="5139310"/>
                </a:cubicBezTo>
                <a:lnTo>
                  <a:pt x="8497591" y="5139489"/>
                </a:lnTo>
                <a:lnTo>
                  <a:pt x="8490246" y="5136439"/>
                </a:lnTo>
                <a:lnTo>
                  <a:pt x="8367179" y="5122397"/>
                </a:lnTo>
                <a:cubicBezTo>
                  <a:pt x="8362021" y="5120372"/>
                  <a:pt x="8357730" y="5120720"/>
                  <a:pt x="8353796" y="5122203"/>
                </a:cubicBezTo>
                <a:lnTo>
                  <a:pt x="8352369" y="5123043"/>
                </a:lnTo>
                <a:lnTo>
                  <a:pt x="8320101" y="5105625"/>
                </a:lnTo>
                <a:lnTo>
                  <a:pt x="8314429" y="5105299"/>
                </a:lnTo>
                <a:lnTo>
                  <a:pt x="8295170" y="5091404"/>
                </a:lnTo>
                <a:lnTo>
                  <a:pt x="8284273" y="5085581"/>
                </a:lnTo>
                <a:lnTo>
                  <a:pt x="8283146" y="5081138"/>
                </a:lnTo>
                <a:cubicBezTo>
                  <a:pt x="8280842" y="5077893"/>
                  <a:pt x="8276148" y="5075245"/>
                  <a:pt x="8266072" y="5073963"/>
                </a:cubicBezTo>
                <a:lnTo>
                  <a:pt x="8263373" y="5074193"/>
                </a:lnTo>
                <a:lnTo>
                  <a:pt x="8252030" y="5064350"/>
                </a:lnTo>
                <a:cubicBezTo>
                  <a:pt x="8248856" y="5060500"/>
                  <a:pt x="8246644" y="5056218"/>
                  <a:pt x="8245831" y="5051358"/>
                </a:cubicBezTo>
                <a:cubicBezTo>
                  <a:pt x="8181824" y="5054265"/>
                  <a:pt x="8147127" y="5020143"/>
                  <a:pt x="8090268" y="5005197"/>
                </a:cubicBezTo>
                <a:cubicBezTo>
                  <a:pt x="8025464" y="4982055"/>
                  <a:pt x="7967067" y="4960819"/>
                  <a:pt x="7905404" y="4963224"/>
                </a:cubicBezTo>
                <a:cubicBezTo>
                  <a:pt x="7835116" y="4948312"/>
                  <a:pt x="7780962" y="4946081"/>
                  <a:pt x="7718741" y="4937509"/>
                </a:cubicBezTo>
                <a:lnTo>
                  <a:pt x="7614343" y="4940980"/>
                </a:lnTo>
                <a:lnTo>
                  <a:pt x="7527539" y="4935152"/>
                </a:lnTo>
                <a:lnTo>
                  <a:pt x="7519567" y="4932599"/>
                </a:lnTo>
                <a:cubicBezTo>
                  <a:pt x="7513989" y="4931260"/>
                  <a:pt x="7510169" y="4930910"/>
                  <a:pt x="7507408" y="4931264"/>
                </a:cubicBezTo>
                <a:lnTo>
                  <a:pt x="7507036" y="4931591"/>
                </a:lnTo>
                <a:lnTo>
                  <a:pt x="7495791" y="4929639"/>
                </a:lnTo>
                <a:cubicBezTo>
                  <a:pt x="7476982" y="4925521"/>
                  <a:pt x="7422524" y="4942937"/>
                  <a:pt x="7405387" y="4937744"/>
                </a:cubicBezTo>
                <a:cubicBezTo>
                  <a:pt x="7374785" y="4940694"/>
                  <a:pt x="7333986" y="4941799"/>
                  <a:pt x="7312176" y="4947339"/>
                </a:cubicBezTo>
                <a:lnTo>
                  <a:pt x="7310849" y="4948781"/>
                </a:lnTo>
                <a:lnTo>
                  <a:pt x="7218556" y="4923532"/>
                </a:lnTo>
                <a:lnTo>
                  <a:pt x="7201098" y="4918982"/>
                </a:lnTo>
                <a:lnTo>
                  <a:pt x="7197000" y="4913624"/>
                </a:lnTo>
                <a:cubicBezTo>
                  <a:pt x="7192108" y="4910101"/>
                  <a:pt x="7184502" y="4907962"/>
                  <a:pt x="7170804" y="4908976"/>
                </a:cubicBezTo>
                <a:lnTo>
                  <a:pt x="7096984" y="4896748"/>
                </a:lnTo>
                <a:cubicBezTo>
                  <a:pt x="7061144" y="4895770"/>
                  <a:pt x="7050185" y="4894793"/>
                  <a:pt x="7018492" y="4897122"/>
                </a:cubicBezTo>
                <a:cubicBezTo>
                  <a:pt x="6937524" y="4886184"/>
                  <a:pt x="6943641" y="4862018"/>
                  <a:pt x="6904142" y="4867616"/>
                </a:cubicBezTo>
                <a:cubicBezTo>
                  <a:pt x="6871918" y="4872824"/>
                  <a:pt x="6787985" y="4853750"/>
                  <a:pt x="6708218" y="4839661"/>
                </a:cubicBezTo>
                <a:cubicBezTo>
                  <a:pt x="6649102" y="4830206"/>
                  <a:pt x="6628102" y="4816105"/>
                  <a:pt x="6549451" y="4810885"/>
                </a:cubicBezTo>
                <a:cubicBezTo>
                  <a:pt x="6472150" y="4766795"/>
                  <a:pt x="6409692" y="4790518"/>
                  <a:pt x="6317556" y="4764085"/>
                </a:cubicBezTo>
                <a:cubicBezTo>
                  <a:pt x="6297547" y="4748563"/>
                  <a:pt x="6209288" y="4765756"/>
                  <a:pt x="6168670" y="4761998"/>
                </a:cubicBezTo>
                <a:cubicBezTo>
                  <a:pt x="6128052" y="4758240"/>
                  <a:pt x="6090536" y="4744692"/>
                  <a:pt x="6073844" y="4741536"/>
                </a:cubicBezTo>
                <a:lnTo>
                  <a:pt x="6068526" y="4743073"/>
                </a:lnTo>
                <a:lnTo>
                  <a:pt x="6048634" y="4742390"/>
                </a:lnTo>
                <a:lnTo>
                  <a:pt x="6041279" y="4750739"/>
                </a:lnTo>
                <a:lnTo>
                  <a:pt x="6010088" y="4755832"/>
                </a:lnTo>
                <a:cubicBezTo>
                  <a:pt x="5998677" y="4756419"/>
                  <a:pt x="5970124" y="4755506"/>
                  <a:pt x="5957373" y="4752188"/>
                </a:cubicBezTo>
                <a:lnTo>
                  <a:pt x="5758915" y="4736496"/>
                </a:lnTo>
                <a:lnTo>
                  <a:pt x="5626957" y="4735473"/>
                </a:lnTo>
                <a:lnTo>
                  <a:pt x="5470902" y="4749493"/>
                </a:lnTo>
                <a:cubicBezTo>
                  <a:pt x="5478131" y="4762521"/>
                  <a:pt x="5439006" y="4748455"/>
                  <a:pt x="5432757" y="4760746"/>
                </a:cubicBezTo>
                <a:cubicBezTo>
                  <a:pt x="5429365" y="4770778"/>
                  <a:pt x="5391824" y="4775462"/>
                  <a:pt x="5381664" y="4778448"/>
                </a:cubicBezTo>
                <a:lnTo>
                  <a:pt x="5261760" y="4798865"/>
                </a:lnTo>
                <a:cubicBezTo>
                  <a:pt x="5251595" y="4799049"/>
                  <a:pt x="5230547" y="4807359"/>
                  <a:pt x="5222959" y="4809989"/>
                </a:cubicBezTo>
                <a:lnTo>
                  <a:pt x="5174657" y="4812979"/>
                </a:lnTo>
                <a:lnTo>
                  <a:pt x="5156551" y="4820202"/>
                </a:lnTo>
                <a:lnTo>
                  <a:pt x="5142595" y="4823602"/>
                </a:lnTo>
                <a:lnTo>
                  <a:pt x="5139593" y="4825703"/>
                </a:lnTo>
                <a:cubicBezTo>
                  <a:pt x="5133873" y="4829743"/>
                  <a:pt x="5128076" y="4833554"/>
                  <a:pt x="5121656" y="4836556"/>
                </a:cubicBezTo>
                <a:cubicBezTo>
                  <a:pt x="5108317" y="4807937"/>
                  <a:pt x="5064853" y="4857373"/>
                  <a:pt x="5065787" y="4829985"/>
                </a:cubicBezTo>
                <a:cubicBezTo>
                  <a:pt x="5028193" y="4841501"/>
                  <a:pt x="5038944" y="4812412"/>
                  <a:pt x="5011510" y="4846366"/>
                </a:cubicBezTo>
                <a:cubicBezTo>
                  <a:pt x="4937023" y="4845983"/>
                  <a:pt x="4916353" y="4832976"/>
                  <a:pt x="4840437" y="4870383"/>
                </a:cubicBezTo>
                <a:cubicBezTo>
                  <a:pt x="4806739" y="4887025"/>
                  <a:pt x="4784106" y="4898171"/>
                  <a:pt x="4762444" y="4898151"/>
                </a:cubicBezTo>
                <a:cubicBezTo>
                  <a:pt x="4741323" y="4902652"/>
                  <a:pt x="4729481" y="4905474"/>
                  <a:pt x="4723182" y="4907166"/>
                </a:cubicBezTo>
                <a:lnTo>
                  <a:pt x="4721173" y="4907914"/>
                </a:lnTo>
                <a:lnTo>
                  <a:pt x="4715524" y="4906639"/>
                </a:lnTo>
                <a:cubicBezTo>
                  <a:pt x="4680148" y="4913595"/>
                  <a:pt x="4524744" y="4914403"/>
                  <a:pt x="4515810" y="4916541"/>
                </a:cubicBezTo>
                <a:cubicBezTo>
                  <a:pt x="4457819" y="4929653"/>
                  <a:pt x="4462659" y="4930394"/>
                  <a:pt x="4428539" y="4927192"/>
                </a:cubicBezTo>
                <a:cubicBezTo>
                  <a:pt x="4423303" y="4923821"/>
                  <a:pt x="4368974" y="4930115"/>
                  <a:pt x="4362872" y="4928538"/>
                </a:cubicBezTo>
                <a:lnTo>
                  <a:pt x="4316962" y="4921923"/>
                </a:lnTo>
                <a:lnTo>
                  <a:pt x="4315106" y="4923264"/>
                </a:lnTo>
                <a:cubicBezTo>
                  <a:pt x="4306123" y="4926635"/>
                  <a:pt x="4299993" y="4926634"/>
                  <a:pt x="4295140" y="4925143"/>
                </a:cubicBezTo>
                <a:lnTo>
                  <a:pt x="4290059" y="4922226"/>
                </a:lnTo>
                <a:lnTo>
                  <a:pt x="4276138" y="4922472"/>
                </a:lnTo>
                <a:lnTo>
                  <a:pt x="4248113" y="4920148"/>
                </a:lnTo>
                <a:lnTo>
                  <a:pt x="4202046" y="4922943"/>
                </a:lnTo>
                <a:cubicBezTo>
                  <a:pt x="4201945" y="4923363"/>
                  <a:pt x="4201842" y="4923782"/>
                  <a:pt x="4201741" y="4924202"/>
                </a:cubicBezTo>
                <a:cubicBezTo>
                  <a:pt x="4200116" y="4927039"/>
                  <a:pt x="4197140" y="4929158"/>
                  <a:pt x="4191245" y="4929836"/>
                </a:cubicBezTo>
                <a:cubicBezTo>
                  <a:pt x="4204212" y="4947125"/>
                  <a:pt x="4161274" y="4945230"/>
                  <a:pt x="4142742" y="4945701"/>
                </a:cubicBezTo>
                <a:cubicBezTo>
                  <a:pt x="4124717" y="4952767"/>
                  <a:pt x="4099099" y="4966347"/>
                  <a:pt x="4083094" y="4972234"/>
                </a:cubicBezTo>
                <a:lnTo>
                  <a:pt x="4074543" y="4973069"/>
                </a:lnTo>
                <a:cubicBezTo>
                  <a:pt x="4074504" y="4973170"/>
                  <a:pt x="4074463" y="4973269"/>
                  <a:pt x="4074424" y="4973368"/>
                </a:cubicBezTo>
                <a:cubicBezTo>
                  <a:pt x="4072678" y="4974152"/>
                  <a:pt x="4069906" y="4974653"/>
                  <a:pt x="4065507" y="4974812"/>
                </a:cubicBezTo>
                <a:lnTo>
                  <a:pt x="4058951" y="4974594"/>
                </a:lnTo>
                <a:lnTo>
                  <a:pt x="4042361" y="4976215"/>
                </a:lnTo>
                <a:lnTo>
                  <a:pt x="4036993" y="4978649"/>
                </a:lnTo>
                <a:lnTo>
                  <a:pt x="4035360" y="4982316"/>
                </a:lnTo>
                <a:lnTo>
                  <a:pt x="4033775" y="4982081"/>
                </a:lnTo>
                <a:cubicBezTo>
                  <a:pt x="4021424" y="4977217"/>
                  <a:pt x="4016874" y="4968841"/>
                  <a:pt x="4004535" y="4994649"/>
                </a:cubicBezTo>
                <a:cubicBezTo>
                  <a:pt x="3976667" y="4987584"/>
                  <a:pt x="3972977" y="5002913"/>
                  <a:pt x="3936843" y="5012106"/>
                </a:cubicBezTo>
                <a:cubicBezTo>
                  <a:pt x="3920506" y="5004382"/>
                  <a:pt x="3908535" y="5009071"/>
                  <a:pt x="3897272" y="5017761"/>
                </a:cubicBezTo>
                <a:cubicBezTo>
                  <a:pt x="3861092" y="5017265"/>
                  <a:pt x="3829628" y="5031135"/>
                  <a:pt x="3789757" y="5037999"/>
                </a:cubicBezTo>
                <a:cubicBezTo>
                  <a:pt x="3741007" y="5052705"/>
                  <a:pt x="3725129" y="5054682"/>
                  <a:pt x="3682510" y="5061922"/>
                </a:cubicBezTo>
                <a:lnTo>
                  <a:pt x="3610032" y="5094193"/>
                </a:lnTo>
                <a:lnTo>
                  <a:pt x="3603852" y="5092831"/>
                </a:lnTo>
                <a:cubicBezTo>
                  <a:pt x="3599580" y="5092212"/>
                  <a:pt x="3596726" y="5092212"/>
                  <a:pt x="3594733" y="5092667"/>
                </a:cubicBezTo>
                <a:lnTo>
                  <a:pt x="3594498" y="5092936"/>
                </a:lnTo>
                <a:lnTo>
                  <a:pt x="3585975" y="5092246"/>
                </a:lnTo>
                <a:cubicBezTo>
                  <a:pt x="3571623" y="5090455"/>
                  <a:pt x="3549389" y="5104654"/>
                  <a:pt x="3536132" y="5101945"/>
                </a:cubicBezTo>
                <a:cubicBezTo>
                  <a:pt x="3513940" y="5106241"/>
                  <a:pt x="3488622" y="5099976"/>
                  <a:pt x="3473220" y="5105606"/>
                </a:cubicBezTo>
                <a:lnTo>
                  <a:pt x="3400725" y="5117654"/>
                </a:lnTo>
                <a:lnTo>
                  <a:pt x="3375935" y="5106247"/>
                </a:lnTo>
                <a:lnTo>
                  <a:pt x="3348219" y="5109860"/>
                </a:lnTo>
                <a:cubicBezTo>
                  <a:pt x="3337206" y="5110533"/>
                  <a:pt x="3327054" y="5111295"/>
                  <a:pt x="3319639" y="5114795"/>
                </a:cubicBezTo>
                <a:lnTo>
                  <a:pt x="3248529" y="5133347"/>
                </a:lnTo>
                <a:lnTo>
                  <a:pt x="3210308" y="5119794"/>
                </a:lnTo>
                <a:cubicBezTo>
                  <a:pt x="3206088" y="5117870"/>
                  <a:pt x="3200152" y="5117326"/>
                  <a:pt x="3190375" y="5119915"/>
                </a:cubicBezTo>
                <a:lnTo>
                  <a:pt x="3188145" y="5121096"/>
                </a:lnTo>
                <a:cubicBezTo>
                  <a:pt x="3182625" y="5119116"/>
                  <a:pt x="3141856" y="5121682"/>
                  <a:pt x="3108596" y="5122416"/>
                </a:cubicBezTo>
                <a:cubicBezTo>
                  <a:pt x="3055968" y="5124842"/>
                  <a:pt x="3048940" y="5117475"/>
                  <a:pt x="2988584" y="5125502"/>
                </a:cubicBezTo>
                <a:cubicBezTo>
                  <a:pt x="2928853" y="5129690"/>
                  <a:pt x="2917951" y="5124649"/>
                  <a:pt x="2876540" y="5133019"/>
                </a:cubicBezTo>
                <a:lnTo>
                  <a:pt x="2626864" y="5133771"/>
                </a:lnTo>
                <a:cubicBezTo>
                  <a:pt x="2562348" y="5111858"/>
                  <a:pt x="2563422" y="5142456"/>
                  <a:pt x="2491422" y="5135486"/>
                </a:cubicBezTo>
                <a:cubicBezTo>
                  <a:pt x="2433091" y="5200962"/>
                  <a:pt x="2455709" y="5160483"/>
                  <a:pt x="2415617" y="5168715"/>
                </a:cubicBezTo>
                <a:lnTo>
                  <a:pt x="2290098" y="5166151"/>
                </a:lnTo>
                <a:cubicBezTo>
                  <a:pt x="2257057" y="5152522"/>
                  <a:pt x="2202458" y="5187690"/>
                  <a:pt x="2161714" y="5169302"/>
                </a:cubicBezTo>
                <a:cubicBezTo>
                  <a:pt x="2122714" y="5172302"/>
                  <a:pt x="2080450" y="5180350"/>
                  <a:pt x="2056089" y="5184144"/>
                </a:cubicBezTo>
                <a:cubicBezTo>
                  <a:pt x="2019828" y="5191108"/>
                  <a:pt x="1978839" y="5203797"/>
                  <a:pt x="1944153" y="5211084"/>
                </a:cubicBezTo>
                <a:cubicBezTo>
                  <a:pt x="1925867" y="5199079"/>
                  <a:pt x="1896027" y="5224183"/>
                  <a:pt x="1847968" y="5227868"/>
                </a:cubicBezTo>
                <a:cubicBezTo>
                  <a:pt x="1827977" y="5213971"/>
                  <a:pt x="1815570" y="5230544"/>
                  <a:pt x="1777083" y="5212267"/>
                </a:cubicBezTo>
                <a:cubicBezTo>
                  <a:pt x="1775439" y="5214216"/>
                  <a:pt x="1773397" y="5216035"/>
                  <a:pt x="1771025" y="5217668"/>
                </a:cubicBezTo>
                <a:cubicBezTo>
                  <a:pt x="1757251" y="5227146"/>
                  <a:pt x="1735528" y="5228402"/>
                  <a:pt x="1722509" y="5220470"/>
                </a:cubicBezTo>
                <a:cubicBezTo>
                  <a:pt x="1691779" y="5208440"/>
                  <a:pt x="1662321" y="5203305"/>
                  <a:pt x="1633941" y="5200774"/>
                </a:cubicBezTo>
                <a:lnTo>
                  <a:pt x="1586145" y="5210184"/>
                </a:lnTo>
                <a:cubicBezTo>
                  <a:pt x="1567948" y="5215416"/>
                  <a:pt x="1545900" y="5226363"/>
                  <a:pt x="1524748" y="5232173"/>
                </a:cubicBezTo>
                <a:cubicBezTo>
                  <a:pt x="1502586" y="5235395"/>
                  <a:pt x="1478013" y="5230993"/>
                  <a:pt x="1459242" y="5245044"/>
                </a:cubicBezTo>
                <a:cubicBezTo>
                  <a:pt x="1421474" y="5260197"/>
                  <a:pt x="1374524" y="5244220"/>
                  <a:pt x="1349457" y="5280705"/>
                </a:cubicBezTo>
                <a:cubicBezTo>
                  <a:pt x="1273276" y="5302389"/>
                  <a:pt x="1121512" y="5336260"/>
                  <a:pt x="1009212" y="5361227"/>
                </a:cubicBezTo>
                <a:cubicBezTo>
                  <a:pt x="939016" y="5373529"/>
                  <a:pt x="866895" y="5370149"/>
                  <a:pt x="808572" y="5377024"/>
                </a:cubicBezTo>
                <a:cubicBezTo>
                  <a:pt x="802823" y="5374184"/>
                  <a:pt x="726016" y="5397963"/>
                  <a:pt x="719549" y="5396991"/>
                </a:cubicBezTo>
                <a:lnTo>
                  <a:pt x="698795" y="5397657"/>
                </a:lnTo>
                <a:cubicBezTo>
                  <a:pt x="689833" y="5401894"/>
                  <a:pt x="683492" y="5402495"/>
                  <a:pt x="678327" y="5401487"/>
                </a:cubicBezTo>
                <a:lnTo>
                  <a:pt x="672784" y="5399085"/>
                </a:lnTo>
                <a:lnTo>
                  <a:pt x="658406" y="5400696"/>
                </a:lnTo>
                <a:lnTo>
                  <a:pt x="629185" y="5401132"/>
                </a:lnTo>
                <a:lnTo>
                  <a:pt x="624558" y="5403782"/>
                </a:lnTo>
                <a:lnTo>
                  <a:pt x="581798" y="5408438"/>
                </a:lnTo>
                <a:cubicBezTo>
                  <a:pt x="581736" y="5408865"/>
                  <a:pt x="581671" y="5409294"/>
                  <a:pt x="581608" y="5409722"/>
                </a:cubicBezTo>
                <a:cubicBezTo>
                  <a:pt x="580204" y="5412704"/>
                  <a:pt x="577331" y="5415106"/>
                  <a:pt x="571299" y="5416358"/>
                </a:cubicBezTo>
                <a:cubicBezTo>
                  <a:pt x="551623" y="5426267"/>
                  <a:pt x="484499" y="5459654"/>
                  <a:pt x="463549" y="5469173"/>
                </a:cubicBezTo>
                <a:cubicBezTo>
                  <a:pt x="453136" y="5470720"/>
                  <a:pt x="449731" y="5472678"/>
                  <a:pt x="445606" y="5473465"/>
                </a:cubicBezTo>
                <a:lnTo>
                  <a:pt x="438799" y="5473893"/>
                </a:lnTo>
                <a:cubicBezTo>
                  <a:pt x="417222" y="5482183"/>
                  <a:pt x="343312" y="5513407"/>
                  <a:pt x="316138" y="5523213"/>
                </a:cubicBezTo>
                <a:cubicBezTo>
                  <a:pt x="298481" y="5517132"/>
                  <a:pt x="286556" y="5522972"/>
                  <a:pt x="275748" y="5532726"/>
                </a:cubicBezTo>
                <a:cubicBezTo>
                  <a:pt x="238274" y="5535784"/>
                  <a:pt x="207076" y="5552679"/>
                  <a:pt x="166496" y="5563424"/>
                </a:cubicBezTo>
                <a:lnTo>
                  <a:pt x="0" y="5629888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8427972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Benutzerdefiniert 1">
      <a:dk1>
        <a:sysClr val="windowText" lastClr="000000"/>
      </a:dk1>
      <a:lt1>
        <a:sysClr val="window" lastClr="FFFFFF"/>
      </a:lt1>
      <a:dk2>
        <a:srgbClr val="335B74"/>
      </a:dk2>
      <a:lt2>
        <a:srgbClr val="FFFFFF"/>
      </a:lt2>
      <a:accent1>
        <a:srgbClr val="1CADE4"/>
      </a:accent1>
      <a:accent2>
        <a:srgbClr val="1CADE4"/>
      </a:accent2>
      <a:accent3>
        <a:srgbClr val="1CADE4"/>
      </a:accent3>
      <a:accent4>
        <a:srgbClr val="1CADE4"/>
      </a:accent4>
      <a:accent5>
        <a:srgbClr val="1CADE4"/>
      </a:accent5>
      <a:accent6>
        <a:srgbClr val="1CADE4"/>
      </a:accent6>
      <a:hlink>
        <a:srgbClr val="1CADE4"/>
      </a:hlink>
      <a:folHlink>
        <a:srgbClr val="335B74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1773</Words>
  <Application>Microsoft Office PowerPoint</Application>
  <PresentationFormat>Breitbild</PresentationFormat>
  <Paragraphs>481</Paragraphs>
  <Slides>115</Slides>
  <Notes>2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115</vt:i4>
      </vt:variant>
    </vt:vector>
  </HeadingPairs>
  <TitlesOfParts>
    <vt:vector size="122" baseType="lpstr">
      <vt:lpstr>Aptos</vt:lpstr>
      <vt:lpstr>Aptos Display</vt:lpstr>
      <vt:lpstr>Arial</vt:lpstr>
      <vt:lpstr>Calibri</vt:lpstr>
      <vt:lpstr>ui-monospace</vt:lpstr>
      <vt:lpstr>Wingdings</vt:lpstr>
      <vt:lpstr>Office</vt:lpstr>
      <vt:lpstr>PowerPoint-Präsentation</vt:lpstr>
      <vt:lpstr>Agenda </vt:lpstr>
      <vt:lpstr>Java Virtual Machine (JVM)</vt:lpstr>
      <vt:lpstr>Geschichte zu Groovy</vt:lpstr>
      <vt:lpstr>Allgemeines</vt:lpstr>
      <vt:lpstr>Gründe für Groovy</vt:lpstr>
      <vt:lpstr>Schlüsselwörter</vt:lpstr>
      <vt:lpstr>PowerPoint-Präsentation</vt:lpstr>
      <vt:lpstr>Kontextuelle Schlüsselwörter</vt:lpstr>
      <vt:lpstr>def-Keyword</vt:lpstr>
      <vt:lpstr>Schlüsselwörter   als Variablennamen  </vt:lpstr>
      <vt:lpstr>Datentypen</vt:lpstr>
      <vt:lpstr>Build–In Datentypen</vt:lpstr>
      <vt:lpstr>PowerPoint-Präsentation</vt:lpstr>
      <vt:lpstr>Numerische Datentypen </vt:lpstr>
      <vt:lpstr>Dynamische Typdeklaration </vt:lpstr>
      <vt:lpstr>Komplexe Datentypen</vt:lpstr>
      <vt:lpstr>Strings</vt:lpstr>
      <vt:lpstr>Statische vs. Dynamische Typen</vt:lpstr>
      <vt:lpstr>GString</vt:lpstr>
      <vt:lpstr>String Konkatenation</vt:lpstr>
      <vt:lpstr>String Index</vt:lpstr>
      <vt:lpstr>Operatoren</vt:lpstr>
      <vt:lpstr>Grundlegende Operatoren</vt:lpstr>
      <vt:lpstr>Sicherheitsnavigations-Operator (?.)</vt:lpstr>
      <vt:lpstr>Methodenreferenz-Operator (.&amp;)</vt:lpstr>
      <vt:lpstr>Spread-Operator (*.)</vt:lpstr>
      <vt:lpstr>Spread-Map-Operator (*:)</vt:lpstr>
      <vt:lpstr>Raumschiff-Operator (&lt;=&gt;)</vt:lpstr>
      <vt:lpstr>Range-Operator (..) </vt:lpstr>
      <vt:lpstr>Regex-Operator (=~) / (==~)</vt:lpstr>
      <vt:lpstr>Live Übung: Operatoren</vt:lpstr>
      <vt:lpstr>Schleifen</vt:lpstr>
      <vt:lpstr>while - Schleife</vt:lpstr>
      <vt:lpstr>for - Schleife</vt:lpstr>
      <vt:lpstr>times-Schleife</vt:lpstr>
      <vt:lpstr>each-Schleife</vt:lpstr>
      <vt:lpstr>for – in Schleife</vt:lpstr>
      <vt:lpstr>Iteration über Ranges</vt:lpstr>
      <vt:lpstr>Iteration über Listen</vt:lpstr>
      <vt:lpstr>Iteration über Arrays</vt:lpstr>
      <vt:lpstr>Iteration über Maps</vt:lpstr>
      <vt:lpstr>Iteration über Zeichenfolgen</vt:lpstr>
      <vt:lpstr>Live Übung: Schleifen</vt:lpstr>
      <vt:lpstr>Bedingungen</vt:lpstr>
      <vt:lpstr>Bedingungen: If/else</vt:lpstr>
      <vt:lpstr>Switch - Case</vt:lpstr>
      <vt:lpstr>Switch - Case</vt:lpstr>
      <vt:lpstr>Alternative Schreibweise Switch - Case</vt:lpstr>
      <vt:lpstr>Groovy-Truth</vt:lpstr>
      <vt:lpstr>Boolean</vt:lpstr>
      <vt:lpstr>Collections und Arrays</vt:lpstr>
      <vt:lpstr>Matchers</vt:lpstr>
      <vt:lpstr>Iteratoren und Enumerationen</vt:lpstr>
      <vt:lpstr>Maps</vt:lpstr>
      <vt:lpstr>Strings</vt:lpstr>
      <vt:lpstr>Numbers</vt:lpstr>
      <vt:lpstr>Object - References</vt:lpstr>
      <vt:lpstr>asBoolean() - Methode</vt:lpstr>
      <vt:lpstr>PowerPoint-Präsentation</vt:lpstr>
      <vt:lpstr>Bedingte Operatoren</vt:lpstr>
      <vt:lpstr>Not-Operator</vt:lpstr>
      <vt:lpstr>Ternärer Operator</vt:lpstr>
      <vt:lpstr>Elvis - Operator</vt:lpstr>
      <vt:lpstr>Live Übung: Bedingungen</vt:lpstr>
      <vt:lpstr>Klassen</vt:lpstr>
      <vt:lpstr>Definition einer Klasse</vt:lpstr>
      <vt:lpstr>Konstruktoren</vt:lpstr>
      <vt:lpstr>Standardkonstruktor mit Map</vt:lpstr>
      <vt:lpstr>Konstruktorüberladung</vt:lpstr>
      <vt:lpstr>Eigenschaften</vt:lpstr>
      <vt:lpstr>Manuelle Getter und Setter</vt:lpstr>
      <vt:lpstr>Methoden</vt:lpstr>
      <vt:lpstr>Definition einer Methode</vt:lpstr>
      <vt:lpstr>def-Methode</vt:lpstr>
      <vt:lpstr>Methoden ohne Klasse</vt:lpstr>
      <vt:lpstr>Instanzmethoden</vt:lpstr>
      <vt:lpstr>Statische Methoden</vt:lpstr>
      <vt:lpstr>Dynamische Methoden</vt:lpstr>
      <vt:lpstr>Defaultparameter</vt:lpstr>
      <vt:lpstr>Closures</vt:lpstr>
      <vt:lpstr>Closure – Referenzierung und Rückgabewerte</vt:lpstr>
      <vt:lpstr>Closure als Parameter</vt:lpstr>
      <vt:lpstr>Closure aufrufen</vt:lpstr>
      <vt:lpstr>Closures auf Maps und Listen</vt:lpstr>
      <vt:lpstr>Methodenverkettung</vt:lpstr>
      <vt:lpstr>Mixin</vt:lpstr>
      <vt:lpstr>Live Übung: Klassen und Methoden</vt:lpstr>
      <vt:lpstr>Exception Handling</vt:lpstr>
      <vt:lpstr>PowerPoint-Präsentation</vt:lpstr>
      <vt:lpstr>Ausnahmen fangen</vt:lpstr>
      <vt:lpstr>Mehrere catch-Blöcke</vt:lpstr>
      <vt:lpstr>Dynamische Ausnahmebehandlung</vt:lpstr>
      <vt:lpstr>GString-Interpolation bei Exceptions</vt:lpstr>
      <vt:lpstr>Datenstrukturen</vt:lpstr>
      <vt:lpstr>Arrays</vt:lpstr>
      <vt:lpstr>Lists</vt:lpstr>
      <vt:lpstr>Maps</vt:lpstr>
      <vt:lpstr>Maps</vt:lpstr>
      <vt:lpstr>Maps</vt:lpstr>
      <vt:lpstr>Maps</vt:lpstr>
      <vt:lpstr>Sets</vt:lpstr>
      <vt:lpstr>Sets</vt:lpstr>
      <vt:lpstr>Testen in Groovy</vt:lpstr>
      <vt:lpstr>Testen in Groovy</vt:lpstr>
      <vt:lpstr>Power Assertions</vt:lpstr>
      <vt:lpstr>Beispiel: Power Assertions</vt:lpstr>
      <vt:lpstr>Achtung</vt:lpstr>
      <vt:lpstr>Beispiel:</vt:lpstr>
      <vt:lpstr>Ausgabe</vt:lpstr>
      <vt:lpstr>Komplexes Beispiel</vt:lpstr>
      <vt:lpstr>Spock</vt:lpstr>
      <vt:lpstr>Beispiel Calculator</vt:lpstr>
      <vt:lpstr>Ausgabe</vt:lpstr>
      <vt:lpstr>Live Übung: Zusammenfassung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Ileyan AlJaaf</dc:creator>
  <cp:lastModifiedBy>Ileyan AlJaaf</cp:lastModifiedBy>
  <cp:revision>16</cp:revision>
  <dcterms:created xsi:type="dcterms:W3CDTF">2024-05-30T13:17:21Z</dcterms:created>
  <dcterms:modified xsi:type="dcterms:W3CDTF">2024-06-08T20:14:27Z</dcterms:modified>
</cp:coreProperties>
</file>