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9"/>
  </p:notesMasterIdLst>
  <p:sldIdLst>
    <p:sldId id="256" r:id="rId2"/>
    <p:sldId id="257" r:id="rId3"/>
    <p:sldId id="258" r:id="rId4"/>
    <p:sldId id="259" r:id="rId5"/>
    <p:sldId id="260" r:id="rId6"/>
    <p:sldId id="261" r:id="rId7"/>
    <p:sldId id="327" r:id="rId8"/>
    <p:sldId id="328" r:id="rId9"/>
    <p:sldId id="329" r:id="rId10"/>
    <p:sldId id="330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366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368" r:id="rId32"/>
    <p:sldId id="283" r:id="rId33"/>
    <p:sldId id="284" r:id="rId34"/>
    <p:sldId id="285" r:id="rId35"/>
    <p:sldId id="286" r:id="rId36"/>
    <p:sldId id="369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8" r:id="rId47"/>
    <p:sldId id="370" r:id="rId48"/>
    <p:sldId id="300" r:id="rId49"/>
    <p:sldId id="301" r:id="rId50"/>
    <p:sldId id="302" r:id="rId51"/>
    <p:sldId id="371" r:id="rId52"/>
    <p:sldId id="305" r:id="rId53"/>
    <p:sldId id="307" r:id="rId54"/>
    <p:sldId id="308" r:id="rId55"/>
    <p:sldId id="309" r:id="rId56"/>
    <p:sldId id="310" r:id="rId57"/>
    <p:sldId id="311" r:id="rId58"/>
    <p:sldId id="37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73" r:id="rId74"/>
    <p:sldId id="332" r:id="rId75"/>
    <p:sldId id="333" r:id="rId76"/>
    <p:sldId id="334" r:id="rId77"/>
    <p:sldId id="335" r:id="rId78"/>
    <p:sldId id="336" r:id="rId79"/>
    <p:sldId id="337" r:id="rId80"/>
    <p:sldId id="374" r:id="rId81"/>
    <p:sldId id="339" r:id="rId82"/>
    <p:sldId id="340" r:id="rId83"/>
    <p:sldId id="341" r:id="rId84"/>
    <p:sldId id="342" r:id="rId85"/>
    <p:sldId id="343" r:id="rId86"/>
    <p:sldId id="344" r:id="rId87"/>
    <p:sldId id="375" r:id="rId88"/>
    <p:sldId id="346" r:id="rId89"/>
    <p:sldId id="347" r:id="rId90"/>
    <p:sldId id="348" r:id="rId91"/>
    <p:sldId id="349" r:id="rId92"/>
    <p:sldId id="350" r:id="rId93"/>
    <p:sldId id="351" r:id="rId94"/>
    <p:sldId id="352" r:id="rId95"/>
    <p:sldId id="353" r:id="rId96"/>
    <p:sldId id="354" r:id="rId97"/>
    <p:sldId id="376" r:id="rId98"/>
    <p:sldId id="356" r:id="rId99"/>
    <p:sldId id="357" r:id="rId100"/>
    <p:sldId id="358" r:id="rId101"/>
    <p:sldId id="359" r:id="rId102"/>
    <p:sldId id="360" r:id="rId103"/>
    <p:sldId id="361" r:id="rId104"/>
    <p:sldId id="362" r:id="rId105"/>
    <p:sldId id="363" r:id="rId106"/>
    <p:sldId id="364" r:id="rId107"/>
    <p:sldId id="365" r:id="rId10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10" autoAdjust="0"/>
    <p:restoredTop sz="94681"/>
  </p:normalViewPr>
  <p:slideViewPr>
    <p:cSldViewPr snapToGrid="0">
      <p:cViewPr>
        <p:scale>
          <a:sx n="77" d="100"/>
          <a:sy n="77" d="100"/>
        </p:scale>
        <p:origin x="200" y="10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F2DEB-38E4-44E0-AC22-F1128360B0F5}" type="datetimeFigureOut">
              <a:rPr lang="de-DE" smtClean="0"/>
              <a:t>01.06.24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C09EF-4227-4810-A877-2A3D1BE263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8840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C09EF-4227-4810-A877-2A3D1BE263BE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1615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D733F2-1116-634B-9AE5-22A86E5EB0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7572D44-3D32-417A-5CA5-8C871E5BEC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F07359C-F6E9-7391-D0D5-B27F99A61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F753-8836-4342-B1AB-A21D1774B4B0}" type="datetime1">
              <a:rPr lang="de-DE" smtClean="0"/>
              <a:t>01.06.24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015980-17B2-E377-843F-444207276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5D04CC-2DDC-949C-7E05-F1E342DB5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7675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4A141C-D9E8-0648-6CFB-6FCBC2905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C0B6B1-21E4-E3A5-15DC-52420B18F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38BAFF-AE5B-9884-D16A-DBDCACD0B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91431-083C-4E10-8199-56AEB22A3A88}" type="datetime1">
              <a:rPr lang="de-DE" smtClean="0"/>
              <a:t>01.06.24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C6349F-F8B6-3A9D-80FF-978EAF219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ABE78A-68D5-232D-0113-D43DCC9EA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821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D2152D-82F0-B36C-4AC7-45C8C32C8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5826197-7BBA-6E3A-F1A8-8DFB95269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D718ACC-D385-AF45-20C2-CC2DD8CF4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17BB-84CE-4ED7-BD8D-53930C8ACE07}" type="datetime1">
              <a:rPr lang="de-DE" smtClean="0"/>
              <a:t>01.06.24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5051F0E-03B1-FF20-2653-D7D7CFA65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95FCC4-CF05-81D2-D076-EEDB4C6EE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1090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560EC-C7BB-F0F6-1D34-6FBC478B3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B5C0C0D-9E85-1710-4199-BF95E525D4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39822C3-F22F-F5EA-D44D-26E7A6F314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2683610-EFBB-6DD4-885B-79EEF76AD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0C607-0831-495F-ACD9-F7C1E6ED0AE2}" type="datetime1">
              <a:rPr lang="de-DE" smtClean="0"/>
              <a:t>01.06.24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1643641-BB57-3F27-D05C-1787C9BA9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DE72B26-D60D-054F-B976-73FF846F4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2436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A5F9C8-56E3-1D2E-3597-7003CC7F8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2F0531A-E297-8D07-20DF-5424645EF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9F619C6-57CC-6F56-221C-42C669CC68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5772F0F-FE24-3B9A-B91E-281D70B64E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EC1AA62-0D4C-2277-63FE-DA188D7739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002CB6B-2D16-AF39-9210-27F6E6C14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4D7F6-D77E-446C-9D92-60D4B50AD18E}" type="datetime1">
              <a:rPr lang="de-DE" smtClean="0"/>
              <a:t>01.06.24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EBD1A28-58F0-5E13-F603-5E744F75D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02DCA4C-1F1B-CE06-D551-B610CB6E6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065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B5DB2D-34A4-C4BF-260B-592A57D9B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AFB0560-9645-AD7C-F058-D50523E9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511E-DD76-4112-909D-7EE063C23A01}" type="datetime1">
              <a:rPr lang="de-DE" smtClean="0"/>
              <a:t>01.06.24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5AD48BA-FC6C-D1A7-D8C3-DFC16DD89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1301EFB-1550-9AB2-E5CD-8C9681E68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2898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FED5EB4-8678-1BF8-C040-A4F687C18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0320-D133-460D-8E4A-1537ED7267EC}" type="datetime1">
              <a:rPr lang="de-DE" smtClean="0"/>
              <a:t>01.06.24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B466240-684D-4C8C-1207-B184BF8C3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68A1A01-3E62-5EB5-7440-92977655E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1816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92B407-FF70-A00A-F3FC-C9DC36A29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CE21F-722A-E5FD-FC12-F2792C590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D306629-73C7-CED5-FF8E-1C014D87CB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17B97E2-10A6-D101-22DF-F6C1766BC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7AD3-0C6C-4F0C-BE09-57A07998E932}" type="datetime1">
              <a:rPr lang="de-DE" smtClean="0"/>
              <a:t>01.06.24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1F48338-3279-A312-C5DA-AA48DA91C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F01FD7B-5966-984A-1A4F-3D6C99DB6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3751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5EE992-5938-0039-C9ED-908F76551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506AF89-11B2-ACB4-7FC6-03D2E95D06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EC471DA-203B-0CCE-6002-0A7D2808E8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250200C-E676-5D9E-1A2C-880A9545D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58BB5-DEC4-4733-95C6-2FE1260871B2}" type="datetime1">
              <a:rPr lang="de-DE" smtClean="0"/>
              <a:t>01.06.24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5EAE4BC-D0A2-4078-EFC5-908768522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4C380C2-E3D9-88A5-B24A-37B5BDA2D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485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617794-B707-A78A-E803-9A34A9E17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D2E57C2-E413-1A7A-3639-05DE88529C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6C2471C-AD9C-9D5E-38A6-30681BEB2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FE42-3347-4060-92AD-6B376012D5C2}" type="datetime1">
              <a:rPr lang="de-DE" smtClean="0"/>
              <a:t>01.06.24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822BB9-7764-3230-76AD-62B0EAF97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F746B3-4849-E3C3-C15B-CE36E4A21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2341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3AB8B7F-9FF4-219B-61CC-CF473AF8B1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6775060-0AFA-662B-52C6-1F655F9205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747A83-8CAA-67B4-D40B-24E2C7C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BFB19-985A-4222-832E-BC80BE5F46E7}" type="datetime1">
              <a:rPr lang="de-DE" smtClean="0"/>
              <a:t>01.06.24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57F887-9756-674E-10FE-97FCF374E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97BED0-F0FC-8BDC-011B-0A4FDDADC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0980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32E7324-9D18-B231-311A-6042C9F6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BF0BBB5-743F-32CE-5FFA-1C02B8939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0C88FF9-44DB-06B3-F0F5-20CE623415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547AB5-9432-4129-9518-28552E2EE461}" type="datetime1">
              <a:rPr lang="de-DE" smtClean="0"/>
              <a:t>01.06.24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90FAAA-8B5F-0ED3-0862-7B0D446BCA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944349-41AB-2BCF-AD30-CD37DDD2FC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4060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8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pload.wikimedia.org/wikipedia/commons/thumb/3/36/...">
            <a:extLst>
              <a:ext uri="{FF2B5EF4-FFF2-40B4-BE49-F238E27FC236}">
                <a16:creationId xmlns:a16="http://schemas.microsoft.com/office/drawing/2014/main" id="{E08F8346-3100-AEF5-D22C-09426D7A6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659" y="1492899"/>
            <a:ext cx="7768681" cy="3872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8402FBE7-614B-88D3-A385-167F5F9D5404}"/>
              </a:ext>
            </a:extLst>
          </p:cNvPr>
          <p:cNvSpPr txBox="1"/>
          <p:nvPr/>
        </p:nvSpPr>
        <p:spPr>
          <a:xfrm>
            <a:off x="854490" y="6356222"/>
            <a:ext cx="10483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>
                    <a:lumMod val="50000"/>
                  </a:schemeClr>
                </a:solidFill>
              </a:rPr>
              <a:t>Al Jaaf, Ileyan; Alsleben, Yannick; Greguric, Luka;  Karpuzoglu, Yasemin, Rodovnitschenko, Anastasia; Rudenko, Yuliya</a:t>
            </a:r>
          </a:p>
        </p:txBody>
      </p:sp>
    </p:spTree>
    <p:extLst>
      <p:ext uri="{BB962C8B-B14F-4D97-AF65-F5344CB8AC3E}">
        <p14:creationId xmlns:p14="http://schemas.microsoft.com/office/powerpoint/2010/main" val="1683301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E1AB376-AF8D-8B82-AE0A-121E29AB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de-DE" sz="6600"/>
              <a:t>Agenda	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AB2425-8465-0D0F-DB0A-206896B64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Autofit/>
          </a:bodyPr>
          <a:lstStyle/>
          <a:p>
            <a:r>
              <a:rPr lang="de-DE" sz="2000" dirty="0"/>
              <a:t>Einführung</a:t>
            </a:r>
          </a:p>
          <a:p>
            <a:r>
              <a:rPr lang="de-DE" sz="2000" dirty="0"/>
              <a:t>Schlüsselwörter</a:t>
            </a:r>
          </a:p>
          <a:p>
            <a:r>
              <a:rPr lang="de-DE" sz="2000" dirty="0"/>
              <a:t>Datentypen</a:t>
            </a:r>
          </a:p>
          <a:p>
            <a:r>
              <a:rPr lang="de-DE" sz="2000" dirty="0"/>
              <a:t>Schleifen</a:t>
            </a:r>
          </a:p>
          <a:p>
            <a:r>
              <a:rPr lang="de-DE" sz="2000" dirty="0"/>
              <a:t>Bedingungen</a:t>
            </a:r>
          </a:p>
          <a:p>
            <a:r>
              <a:rPr lang="de-DE" sz="2000" dirty="0"/>
              <a:t>Groovy – Truth</a:t>
            </a:r>
          </a:p>
          <a:p>
            <a:r>
              <a:rPr lang="de-DE" sz="2000" dirty="0"/>
              <a:t>Bedingte Operatoren</a:t>
            </a:r>
          </a:p>
          <a:p>
            <a:r>
              <a:rPr lang="de-DE" sz="2000" dirty="0"/>
              <a:t>Klassen &amp; Methoden</a:t>
            </a:r>
          </a:p>
          <a:p>
            <a:r>
              <a:rPr lang="de-DE" sz="2000" dirty="0"/>
              <a:t>Exception Handling</a:t>
            </a:r>
          </a:p>
          <a:p>
            <a:r>
              <a:rPr lang="de-DE" sz="2000" dirty="0"/>
              <a:t>Datei I/O</a:t>
            </a:r>
          </a:p>
          <a:p>
            <a:r>
              <a:rPr lang="de-DE" sz="2000" dirty="0"/>
              <a:t>Datenstrukturen</a:t>
            </a:r>
          </a:p>
          <a:p>
            <a:r>
              <a:rPr lang="de-DE" sz="2000" dirty="0"/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DC58A1E-6771-80DD-6D36-8FEE303B9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81119" y="5386184"/>
            <a:ext cx="1673352" cy="10058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C6B1073-C6D8-4AEF-AB76-194B29F8A889}" type="slidenum">
              <a:rPr lang="de-DE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430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2029D5AD-8348-4446-B191-6A9B6FE03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4" name="Freeform: Shape 43">
            <a:extLst>
              <a:ext uri="{FF2B5EF4-FFF2-40B4-BE49-F238E27FC236}">
                <a16:creationId xmlns:a16="http://schemas.microsoft.com/office/drawing/2014/main" id="{A3F395A2-2B64-4749-BD93-2F159C7E1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1899601"/>
          </a:xfrm>
          <a:custGeom>
            <a:avLst/>
            <a:gdLst>
              <a:gd name="connsiteX0" fmla="*/ 0 w 12188952"/>
              <a:gd name="connsiteY0" fmla="*/ 0 h 1899601"/>
              <a:gd name="connsiteX1" fmla="*/ 12188952 w 12188952"/>
              <a:gd name="connsiteY1" fmla="*/ 0 h 1899601"/>
              <a:gd name="connsiteX2" fmla="*/ 12188952 w 12188952"/>
              <a:gd name="connsiteY2" fmla="*/ 1635106 h 1899601"/>
              <a:gd name="connsiteX3" fmla="*/ 11356325 w 12188952"/>
              <a:gd name="connsiteY3" fmla="*/ 1707615 h 1899601"/>
              <a:gd name="connsiteX4" fmla="*/ 6096001 w 12188952"/>
              <a:gd name="connsiteY4" fmla="*/ 1899601 h 1899601"/>
              <a:gd name="connsiteX5" fmla="*/ 835678 w 12188952"/>
              <a:gd name="connsiteY5" fmla="*/ 1707615 h 1899601"/>
              <a:gd name="connsiteX6" fmla="*/ 0 w 12188952"/>
              <a:gd name="connsiteY6" fmla="*/ 1634841 h 189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1899601">
                <a:moveTo>
                  <a:pt x="0" y="0"/>
                </a:moveTo>
                <a:lnTo>
                  <a:pt x="12188952" y="0"/>
                </a:lnTo>
                <a:lnTo>
                  <a:pt x="12188952" y="1635106"/>
                </a:lnTo>
                <a:lnTo>
                  <a:pt x="11356325" y="1707615"/>
                </a:lnTo>
                <a:cubicBezTo>
                  <a:pt x="9739512" y="1831240"/>
                  <a:pt x="7961919" y="1899601"/>
                  <a:pt x="6096001" y="1899601"/>
                </a:cubicBezTo>
                <a:cubicBezTo>
                  <a:pt x="4230084" y="1899601"/>
                  <a:pt x="2452490" y="1831240"/>
                  <a:pt x="835678" y="1707615"/>
                </a:cubicBezTo>
                <a:lnTo>
                  <a:pt x="0" y="1634841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6" name="Freeform: Shape 45">
            <a:extLst>
              <a:ext uri="{FF2B5EF4-FFF2-40B4-BE49-F238E27FC236}">
                <a16:creationId xmlns:a16="http://schemas.microsoft.com/office/drawing/2014/main" id="{5CF0135B-EAB8-4CA0-896C-2D897ECD2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890722"/>
          </a:xfrm>
          <a:custGeom>
            <a:avLst/>
            <a:gdLst>
              <a:gd name="connsiteX0" fmla="*/ 0 w 12192000"/>
              <a:gd name="connsiteY0" fmla="*/ 0 h 1890722"/>
              <a:gd name="connsiteX1" fmla="*/ 12192000 w 12192000"/>
              <a:gd name="connsiteY1" fmla="*/ 0 h 1890722"/>
              <a:gd name="connsiteX2" fmla="*/ 12192000 w 12192000"/>
              <a:gd name="connsiteY2" fmla="*/ 1626227 h 1890722"/>
              <a:gd name="connsiteX3" fmla="*/ 11359165 w 12192000"/>
              <a:gd name="connsiteY3" fmla="*/ 1698736 h 1890722"/>
              <a:gd name="connsiteX4" fmla="*/ 6097526 w 12192000"/>
              <a:gd name="connsiteY4" fmla="*/ 1890722 h 1890722"/>
              <a:gd name="connsiteX5" fmla="*/ 835887 w 12192000"/>
              <a:gd name="connsiteY5" fmla="*/ 1698736 h 1890722"/>
              <a:gd name="connsiteX6" fmla="*/ 0 w 12192000"/>
              <a:gd name="connsiteY6" fmla="*/ 1625962 h 189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890722">
                <a:moveTo>
                  <a:pt x="0" y="0"/>
                </a:moveTo>
                <a:lnTo>
                  <a:pt x="12192000" y="0"/>
                </a:lnTo>
                <a:lnTo>
                  <a:pt x="12192000" y="1626227"/>
                </a:lnTo>
                <a:lnTo>
                  <a:pt x="11359165" y="1698736"/>
                </a:lnTo>
                <a:cubicBezTo>
                  <a:pt x="9741947" y="1822361"/>
                  <a:pt x="7963910" y="1890722"/>
                  <a:pt x="6097526" y="1890722"/>
                </a:cubicBezTo>
                <a:cubicBezTo>
                  <a:pt x="4231142" y="1890722"/>
                  <a:pt x="2453104" y="1822361"/>
                  <a:pt x="835887" y="1698736"/>
                </a:cubicBezTo>
                <a:lnTo>
                  <a:pt x="0" y="1625962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101A785-2D5D-3415-6D54-5CA2B7C72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397"/>
            <a:ext cx="10515600" cy="1273233"/>
          </a:xfrm>
        </p:spPr>
        <p:txBody>
          <a:bodyPr>
            <a:normAutofit/>
          </a:bodyPr>
          <a:lstStyle/>
          <a:p>
            <a:r>
              <a:rPr lang="de-DE" sz="4000"/>
              <a:t>Java Virtual Machine (JVM)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2C3387C-D24F-4737-8A37-1DC5CFF09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452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DBF56BB-0C1B-8A77-CA89-9B30C8CB6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78024"/>
            <a:ext cx="10515600" cy="3694176"/>
          </a:xfrm>
        </p:spPr>
        <p:txBody>
          <a:bodyPr>
            <a:normAutofit/>
          </a:bodyPr>
          <a:lstStyle/>
          <a:p>
            <a:r>
              <a:rPr lang="de-DE" sz="2200"/>
              <a:t> Teil der Laufzeitumgebung für Java Programme </a:t>
            </a:r>
          </a:p>
          <a:p>
            <a:r>
              <a:rPr lang="de-DE" sz="2200"/>
              <a:t> Java Programm wird in einer eigenen virtuellen Maschine ausgeführt 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 I</a:t>
            </a:r>
            <a:r>
              <a:rPr lang="de-DE" sz="2200"/>
              <a:t>st für die Ausführung von Java-Bytecodes verantwortlich</a:t>
            </a:r>
          </a:p>
          <a:p>
            <a:r>
              <a:rPr lang="de-DE" sz="2200"/>
              <a:t>Beispiele für Sprachen auf der JVM: Java, Scala, Kotlin, Groovy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0AE548-ACC9-7925-C829-2140F80B2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BD51327-1C23-3CBF-1749-E83B02A6C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010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72D05657-94EE-4B2D-BC1B-A1D065063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Arc 2058">
            <a:extLst>
              <a:ext uri="{FF2B5EF4-FFF2-40B4-BE49-F238E27FC236}">
                <a16:creationId xmlns:a16="http://schemas.microsoft.com/office/drawing/2014/main" id="{7586665A-47B3-4AEE-BC94-15D89FF70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5099" y="486184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FFF21EB-3995-3623-0109-2F262CDD6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4542" y="486184"/>
            <a:ext cx="7363990" cy="1325563"/>
          </a:xfrm>
        </p:spPr>
        <p:txBody>
          <a:bodyPr>
            <a:normAutofit/>
          </a:bodyPr>
          <a:lstStyle/>
          <a:p>
            <a:r>
              <a:rPr lang="de-DE" dirty="0"/>
              <a:t>Geschichte zu Groovy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2EDDBCF7-DE45-5DE9-AA2F-990E617445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/>
        </p:blipFill>
        <p:spPr bwMode="auto">
          <a:xfrm>
            <a:off x="581526" y="258142"/>
            <a:ext cx="3118718" cy="3118718"/>
          </a:xfrm>
          <a:custGeom>
            <a:avLst/>
            <a:gdLst/>
            <a:ahLst/>
            <a:cxnLst/>
            <a:rect l="l" t="t" r="r" b="b"/>
            <a:pathLst>
              <a:path w="2683042" h="2683042">
                <a:moveTo>
                  <a:pt x="102278" y="0"/>
                </a:moveTo>
                <a:lnTo>
                  <a:pt x="2580764" y="0"/>
                </a:lnTo>
                <a:cubicBezTo>
                  <a:pt x="2637251" y="0"/>
                  <a:pt x="2683042" y="45791"/>
                  <a:pt x="2683042" y="102278"/>
                </a:cubicBezTo>
                <a:lnTo>
                  <a:pt x="2683042" y="2580764"/>
                </a:lnTo>
                <a:cubicBezTo>
                  <a:pt x="2683042" y="2637251"/>
                  <a:pt x="2637251" y="2683042"/>
                  <a:pt x="2580764" y="2683042"/>
                </a:cubicBezTo>
                <a:lnTo>
                  <a:pt x="102278" y="2683042"/>
                </a:lnTo>
                <a:cubicBezTo>
                  <a:pt x="45791" y="2683042"/>
                  <a:pt x="0" y="2637251"/>
                  <a:pt x="0" y="2580764"/>
                </a:cubicBezTo>
                <a:lnTo>
                  <a:pt x="0" y="102278"/>
                </a:lnTo>
                <a:cubicBezTo>
                  <a:pt x="0" y="45791"/>
                  <a:pt x="45791" y="0"/>
                  <a:pt x="10227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AAE4A929-EC9B-4F2B-3CBC-8F82B3DA10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"/>
          <a:stretch/>
        </p:blipFill>
        <p:spPr bwMode="auto">
          <a:xfrm>
            <a:off x="581526" y="3486449"/>
            <a:ext cx="3118718" cy="3118718"/>
          </a:xfrm>
          <a:custGeom>
            <a:avLst/>
            <a:gdLst/>
            <a:ahLst/>
            <a:cxnLst/>
            <a:rect l="l" t="t" r="r" b="b"/>
            <a:pathLst>
              <a:path w="2683042" h="2683042">
                <a:moveTo>
                  <a:pt x="102278" y="0"/>
                </a:moveTo>
                <a:lnTo>
                  <a:pt x="2580764" y="0"/>
                </a:lnTo>
                <a:cubicBezTo>
                  <a:pt x="2637251" y="0"/>
                  <a:pt x="2683042" y="45791"/>
                  <a:pt x="2683042" y="102278"/>
                </a:cubicBezTo>
                <a:lnTo>
                  <a:pt x="2683042" y="2580764"/>
                </a:lnTo>
                <a:cubicBezTo>
                  <a:pt x="2683042" y="2637251"/>
                  <a:pt x="2637251" y="2683042"/>
                  <a:pt x="2580764" y="2683042"/>
                </a:cubicBezTo>
                <a:lnTo>
                  <a:pt x="102278" y="2683042"/>
                </a:lnTo>
                <a:cubicBezTo>
                  <a:pt x="45791" y="2683042"/>
                  <a:pt x="0" y="2637251"/>
                  <a:pt x="0" y="2580764"/>
                </a:cubicBezTo>
                <a:lnTo>
                  <a:pt x="0" y="102278"/>
                </a:lnTo>
                <a:cubicBezTo>
                  <a:pt x="0" y="45791"/>
                  <a:pt x="45791" y="0"/>
                  <a:pt x="10227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3E9605-07CE-8E06-6528-DD889F19B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4542" y="1946684"/>
            <a:ext cx="7363990" cy="4351338"/>
          </a:xfrm>
        </p:spPr>
        <p:txBody>
          <a:bodyPr>
            <a:normAutofit/>
          </a:bodyPr>
          <a:lstStyle/>
          <a:p>
            <a:r>
              <a:rPr lang="de-DE" dirty="0"/>
              <a:t>Wurde 2003 von Bob McWhirter &amp; James Strachan entwickelt </a:t>
            </a:r>
          </a:p>
          <a:p>
            <a:r>
              <a:rPr lang="de-DE" dirty="0"/>
              <a:t>Version 1.0: 2007, 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2.0: 2012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3.0: 2014 </a:t>
            </a:r>
          </a:p>
          <a:p>
            <a:r>
              <a:rPr lang="de-DE" dirty="0"/>
              <a:t>2015: Projekt bei Apache Software Foundation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6A88D19-2186-16C6-E7FE-7762FD633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5AFB09D-285F-BA37-8668-3D52B9537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6974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9">
            <a:extLst>
              <a:ext uri="{FF2B5EF4-FFF2-40B4-BE49-F238E27FC236}">
                <a16:creationId xmlns:a16="http://schemas.microsoft.com/office/drawing/2014/main" id="{E777E57D-6A88-4B5B-A068-2BA7FF4E8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A48CD3-27A1-5543-E70B-2A82BEE74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10509504" cy="1975104"/>
          </a:xfrm>
        </p:spPr>
        <p:txBody>
          <a:bodyPr anchor="b">
            <a:normAutofit/>
          </a:bodyPr>
          <a:lstStyle/>
          <a:p>
            <a:r>
              <a:rPr lang="de-DE" sz="5400"/>
              <a:t>Allgemeines</a:t>
            </a:r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289407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809B056-1F01-7034-A0AE-653C32488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28416"/>
            <a:ext cx="10509504" cy="2715768"/>
          </a:xfrm>
        </p:spPr>
        <p:txBody>
          <a:bodyPr>
            <a:normAutofit/>
          </a:bodyPr>
          <a:lstStyle/>
          <a:p>
            <a:r>
              <a:rPr lang="de-DE" sz="2200"/>
              <a:t>Unterstützt die dynamische und statische Typisierung </a:t>
            </a:r>
          </a:p>
          <a:p>
            <a:r>
              <a:rPr lang="de-DE" sz="2200"/>
              <a:t>Wird auf der JVM ausgeführt und sorgt für eine Verfügbarkeit für viele Plattformen wie Linux, MacOS, Windows </a:t>
            </a:r>
          </a:p>
          <a:p>
            <a:r>
              <a:rPr lang="de-DE" sz="2200"/>
              <a:t>Ist objektorientiert </a:t>
            </a:r>
          </a:p>
          <a:p>
            <a:r>
              <a:rPr lang="de-DE" sz="2200"/>
              <a:t>Groovy-Quellcode wird in Java-Bytecode kompiliert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</a:t>
            </a:r>
            <a:r>
              <a:rPr lang="de-DE" sz="2200"/>
              <a:t> Kann auf jeder Plattform ausgeführt werden, auf der JRE 	 	      installiert ist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BAF7BAF-328F-9080-CEC3-6B50C7238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B9B963A-0D4A-302E-D091-F57EBF7E5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7280" y="6356350"/>
            <a:ext cx="263347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721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CBB2B1F0-0DD6-4744-9A46-7A344FB48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4C7266-3E98-06B4-D9CF-0A1DF556F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26720"/>
            <a:ext cx="10506456" cy="1919141"/>
          </a:xfrm>
        </p:spPr>
        <p:txBody>
          <a:bodyPr anchor="b">
            <a:normAutofit/>
          </a:bodyPr>
          <a:lstStyle/>
          <a:p>
            <a:r>
              <a:rPr lang="de-DE" sz="6000"/>
              <a:t>Gründe für Groovy</a:t>
            </a:r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E47BBF-3DFB-CDB5-C3E4-8153BA2C9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37269"/>
            <a:ext cx="10509504" cy="2905686"/>
          </a:xfrm>
        </p:spPr>
        <p:txBody>
          <a:bodyPr>
            <a:normAutofit/>
          </a:bodyPr>
          <a:lstStyle/>
          <a:p>
            <a:r>
              <a:rPr lang="de-DE" sz="2200"/>
              <a:t>Agil und dynamisch </a:t>
            </a:r>
          </a:p>
          <a:p>
            <a:r>
              <a:rPr lang="de-DE" sz="2200"/>
              <a:t>Nahtlose Integration mit allen vorhandenen Java-Objekten und Bibliotheken</a:t>
            </a:r>
          </a:p>
          <a:p>
            <a:pPr marL="0" indent="0">
              <a:buNone/>
            </a:pPr>
            <a:r>
              <a:rPr lang="de-DE" sz="2200">
                <a:sym typeface="Wingdings" panose="05000000000000000000" pitchFamily="2" charset="2"/>
              </a:rPr>
              <a:t>	</a:t>
            </a:r>
            <a:r>
              <a:rPr lang="de-DE" sz="2200"/>
              <a:t> Einfach für Java Entwickler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54BDAB7-74C1-EE43-8697-2212B008E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3454E82-6F98-8769-C663-718C0742A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3254" y="6356350"/>
            <a:ext cx="247749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835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B21891B-1215-A4F1-87E8-9B871955B3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/>
              <a:t>Schlüsselwörter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851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C65F92A-ADD0-4CC2-AD20-A2B5141BBC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534317" cy="3477126"/>
          </a:xfrm>
        </p:spPr>
        <p:txBody>
          <a:bodyPr>
            <a:normAutofit fontScale="70000" lnSpcReduction="20000"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800" dirty="0"/>
              <a:t>Im Prinzip dieselben Schlüsselwörter wie in Java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800" dirty="0"/>
              <a:t>Nicht für Variablen und Methodennamen benutzen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accent5"/>
                </a:solidFill>
              </a:rPr>
              <a:t>const</a:t>
            </a:r>
            <a:r>
              <a:rPr lang="en-US" sz="3800" dirty="0"/>
              <a:t>, </a:t>
            </a:r>
            <a:r>
              <a:rPr lang="en-US" sz="3800" dirty="0">
                <a:solidFill>
                  <a:schemeClr val="accent5"/>
                </a:solidFill>
              </a:rPr>
              <a:t>goto</a:t>
            </a:r>
            <a:r>
              <a:rPr lang="en-US" sz="3800" dirty="0"/>
              <a:t>, </a:t>
            </a:r>
            <a:r>
              <a:rPr lang="en-US" sz="3800" dirty="0">
                <a:solidFill>
                  <a:schemeClr val="accent5"/>
                </a:solidFill>
              </a:rPr>
              <a:t>strictfp</a:t>
            </a:r>
            <a:r>
              <a:rPr lang="en-US" sz="3800" dirty="0"/>
              <a:t> und </a:t>
            </a:r>
            <a:r>
              <a:rPr lang="en-US" sz="3800" dirty="0">
                <a:solidFill>
                  <a:schemeClr val="accent5"/>
                </a:solidFill>
              </a:rPr>
              <a:t>threadsafe</a:t>
            </a:r>
            <a:r>
              <a:rPr lang="en-US" sz="3800" dirty="0"/>
              <a:t> sind Platzhalter </a:t>
            </a:r>
            <a:r>
              <a:rPr lang="en-US" sz="3400" dirty="0">
                <a:sym typeface="Wingdings" panose="05000000000000000000" pitchFamily="2" charset="2"/>
              </a:rPr>
              <a:t></a:t>
            </a:r>
            <a:r>
              <a:rPr lang="en-US" sz="3400" dirty="0"/>
              <a:t>haben bisher keine  Verwendung in Groovy</a:t>
            </a:r>
          </a:p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403A35-DCE1-09E3-79F2-32ECA35A9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69ACE6-A284-FD7C-4EF9-3E372073C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</a:t>
            </a:fld>
            <a:endParaRPr lang="de-DE"/>
          </a:p>
        </p:txBody>
      </p:sp>
      <p:pic>
        <p:nvPicPr>
          <p:cNvPr id="7" name="Picture 2" descr="Groovy 10 – Comments and Key Words – Radu's- Tech Hub">
            <a:extLst>
              <a:ext uri="{FF2B5EF4-FFF2-40B4-BE49-F238E27FC236}">
                <a16:creationId xmlns:a16="http://schemas.microsoft.com/office/drawing/2014/main" id="{620C94DA-6FF2-B510-18FE-1787377FCE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44481" y="435263"/>
            <a:ext cx="3932237" cy="592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488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CC101BA-9865-9E78-D836-0594A9B2F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Kontextuelle Schlüsselwörter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EA8C3FA-8C4D-8100-81BF-517014462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Werden</a:t>
            </a:r>
            <a:r>
              <a:rPr lang="en-US" sz="2000" dirty="0"/>
              <a:t> </a:t>
            </a:r>
            <a:r>
              <a:rPr lang="en-US" sz="2000" dirty="0" err="1"/>
              <a:t>nur</a:t>
            </a:r>
            <a:r>
              <a:rPr lang="en-US" sz="2000" dirty="0"/>
              <a:t> in  </a:t>
            </a:r>
            <a:r>
              <a:rPr lang="en-US" sz="2000" dirty="0" err="1"/>
              <a:t>bestimmten</a:t>
            </a:r>
            <a:r>
              <a:rPr lang="en-US" sz="2000" dirty="0"/>
              <a:t> </a:t>
            </a:r>
            <a:r>
              <a:rPr lang="en-US" sz="2000" dirty="0" err="1"/>
              <a:t>Fällen</a:t>
            </a:r>
            <a:r>
              <a:rPr lang="en-US" sz="2000" dirty="0"/>
              <a:t> </a:t>
            </a:r>
            <a:r>
              <a:rPr lang="en-US" sz="2000" dirty="0" err="1"/>
              <a:t>benutzt</a:t>
            </a:r>
            <a:endParaRPr lang="en-US" sz="2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Dürfen</a:t>
            </a:r>
            <a:r>
              <a:rPr lang="en-US" sz="2000" dirty="0"/>
              <a:t> für Variablennamen </a:t>
            </a:r>
            <a:r>
              <a:rPr lang="en-US" sz="2000" dirty="0" err="1"/>
              <a:t>benutzt</a:t>
            </a:r>
            <a:r>
              <a:rPr lang="en-US" sz="2000" dirty="0"/>
              <a:t> </a:t>
            </a:r>
            <a:r>
              <a:rPr lang="en-US" sz="2000" dirty="0" err="1"/>
              <a:t>werden</a:t>
            </a:r>
            <a:endParaRPr lang="en-US" sz="2000" dirty="0"/>
          </a:p>
        </p:txBody>
      </p:sp>
      <p:pic>
        <p:nvPicPr>
          <p:cNvPr id="7" name="Inhaltsplatzhalter 4" descr="Ein Bild, das Text, Schrift, weiß, Screenshot enthält.&#10;&#10;Automatisch generierte Beschreibung">
            <a:extLst>
              <a:ext uri="{FF2B5EF4-FFF2-40B4-BE49-F238E27FC236}">
                <a16:creationId xmlns:a16="http://schemas.microsoft.com/office/drawing/2014/main" id="{524B2CBA-4A44-6D07-26F9-2019D92C94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11532" y="3227630"/>
            <a:ext cx="5150277" cy="222749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003D1A-736E-7AA5-0F31-0C36912BC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20387C3-A571-0F84-C7E4-574FE6246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697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F2B233-6EBD-DCB7-2D31-B9C7603F5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09" y="2464652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Schlüsselwörter 	 als Variablennamen 	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5" descr="Ein Bild, das Text, Screenshot, Schrift, Software enthält.&#10;&#10;Automatisch generierte Beschreibung">
            <a:extLst>
              <a:ext uri="{FF2B5EF4-FFF2-40B4-BE49-F238E27FC236}">
                <a16:creationId xmlns:a16="http://schemas.microsoft.com/office/drawing/2014/main" id="{73C38876-D8A8-5965-098B-BC0BDAD87C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789" t="20385" r="8577" b="13127"/>
          <a:stretch/>
        </p:blipFill>
        <p:spPr>
          <a:xfrm>
            <a:off x="5922492" y="1832626"/>
            <a:ext cx="5536001" cy="3133995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284C6E-A4D7-4C60-2B4D-FA490D44F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8D5316D-55D2-6765-2AA9-A75F33C8F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463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Datentypen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231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CDFB03-E42D-A9C1-AEDD-720C0147E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de-DE" sz="4000"/>
              <a:t>Build–In Datentypen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1AEEDF-0273-A0A8-DF0A-28EB5B421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r>
              <a:rPr lang="de-DE" sz="2000"/>
              <a:t>Groovy unterstützt alle eingebauten Datentypen von Java und hat zusätzlich eigene Datentypen und erweiterte Funktionen</a:t>
            </a:r>
          </a:p>
          <a:p>
            <a:r>
              <a:rPr lang="de-DE" sz="2000"/>
              <a:t>primitive Datentypen </a:t>
            </a:r>
          </a:p>
          <a:p>
            <a:pPr lvl="1"/>
            <a:r>
              <a:rPr lang="de-DE" sz="2000"/>
              <a:t>Logisch - boolean </a:t>
            </a:r>
          </a:p>
          <a:p>
            <a:pPr lvl="1"/>
            <a:r>
              <a:rPr lang="de-DE" sz="2000"/>
              <a:t>Ganzzahl – byte, short, int, long </a:t>
            </a:r>
          </a:p>
          <a:p>
            <a:pPr lvl="1"/>
            <a:r>
              <a:rPr lang="de-DE" sz="2000"/>
              <a:t>Fliesskommazahlen – float, double </a:t>
            </a:r>
          </a:p>
          <a:p>
            <a:pPr lvl="1"/>
            <a:r>
              <a:rPr lang="de-DE" sz="2000"/>
              <a:t>Zeichen – char</a:t>
            </a:r>
          </a:p>
          <a:p>
            <a:r>
              <a:rPr lang="de-DE" sz="2000"/>
              <a:t>Komplexe Datentypen</a:t>
            </a:r>
          </a:p>
          <a:p>
            <a:pPr lvl="1"/>
            <a:r>
              <a:rPr lang="de-DE" sz="2000"/>
              <a:t>BigInteger</a:t>
            </a:r>
          </a:p>
          <a:p>
            <a:pPr lvl="1"/>
            <a:r>
              <a:rPr lang="de-DE" sz="2000"/>
              <a:t>BigDecimal</a:t>
            </a:r>
          </a:p>
          <a:p>
            <a:pPr marL="457200" lvl="1" indent="0">
              <a:buNone/>
            </a:pPr>
            <a:endParaRPr lang="de-DE" sz="20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3A28DC9-9011-2E1D-F157-DE6C3A271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AC87E0-65D0-F968-77E8-558F34D7F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12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811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621CF941-9B59-E741-A8B0-F5EB5FB33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054" y="0"/>
            <a:ext cx="9769892" cy="630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AB54EE7-66A1-DEAC-8AEA-6DABADD86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E627490-6F4E-6F87-6CB3-1AE7406AA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3101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64E74D-1473-BB7D-5A17-59FF7B3B5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Numerische Datentypen </a:t>
            </a:r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C5671184-EDE9-7A5F-C070-73A832CB8C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" t="1050" b="-1"/>
          <a:stretch/>
        </p:blipFill>
        <p:spPr bwMode="auto">
          <a:xfrm>
            <a:off x="4972221" y="625683"/>
            <a:ext cx="6631136" cy="545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9F872B-71B2-325F-5A4F-88F5AA59C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9727C64-FF84-DB16-0888-C2B4E8526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14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101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0E9F93-0EBA-2410-6621-2FE510649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Dynamische Typdeklaration	</a:t>
            </a:r>
          </a:p>
        </p:txBody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33" name="Rectangle 513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37FF32E6-0148-BD5D-4A15-D99A7A06A7D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4608" y="1504856"/>
            <a:ext cx="6846363" cy="3697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222EE9C-34B8-354E-E82F-CA66DD8EE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F8CC00-413B-1315-797B-F12ADD96C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869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D755F5-5867-408D-43D4-3AEBA6576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Komplexe Datentypen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16EC56-9F98-2AF0-CF7F-6598A4CC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de-DE" sz="2800">
                <a:solidFill>
                  <a:srgbClr val="FFFFFF"/>
                </a:solidFill>
              </a:rPr>
              <a:t>Zeichenketten</a:t>
            </a:r>
          </a:p>
        </p:txBody>
      </p:sp>
    </p:spTree>
    <p:extLst>
      <p:ext uri="{BB962C8B-B14F-4D97-AF65-F5344CB8AC3E}">
        <p14:creationId xmlns:p14="http://schemas.microsoft.com/office/powerpoint/2010/main" val="305729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CDBD73A9-A0FD-14C2-94AA-B61AD3484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Strings</a:t>
            </a:r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1FE8904C-B84F-0239-2261-AEE724ADA04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836" y="1825625"/>
            <a:ext cx="506432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>
            <a:extLst>
              <a:ext uri="{FF2B5EF4-FFF2-40B4-BE49-F238E27FC236}">
                <a16:creationId xmlns:a16="http://schemas.microsoft.com/office/drawing/2014/main" id="{A33CA9D5-17F4-6CA5-FB0B-56777B5CE8E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33261"/>
            <a:ext cx="5181600" cy="433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A6D8A873-C10F-DD37-F160-6B7CDA9A2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589E203C-464E-AB82-5683-146BE8EDA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17</a:t>
            </a:fld>
            <a:endParaRPr lang="de-DE"/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3ADB920C-DD22-610A-10F1-F71AAF0F6309}"/>
              </a:ext>
            </a:extLst>
          </p:cNvPr>
          <p:cNvCxnSpPr>
            <a:cxnSpLocks/>
          </p:cNvCxnSpPr>
          <p:nvPr/>
        </p:nvCxnSpPr>
        <p:spPr>
          <a:xfrm>
            <a:off x="896836" y="1323975"/>
            <a:ext cx="10315575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9454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16F751D-A593-A758-01A2-41C6EE063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Statische vs. Dynamische Typen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1D7306A-D853-BB7D-50A3-1D8C4AC1D7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Statisch typisiert (Java)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EB0AA45-533E-D57F-9A32-04997AA82A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Dynamisch typisiert (Groovy)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59C65962-C5E1-2FFE-8A8D-34249280F03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3316902"/>
            <a:ext cx="5157787" cy="206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D9BA2986-996C-384A-6345-8516AC5D8A92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405836"/>
            <a:ext cx="5183188" cy="1883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E4F711E5-720C-3713-5C12-6BDDF0D7E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94F2CACE-49C7-4A64-A392-FACAF6A09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5173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8DAD6F-939B-888C-C6E6-99ED11850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861" y="365125"/>
            <a:ext cx="10515600" cy="1325563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GString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1FCB723-98F5-E764-3CFB-9B2B9DE00F6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8861" y="1690688"/>
            <a:ext cx="11134278" cy="198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5657A86C-C7FC-733E-14A4-FC80C5660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50" y="4009163"/>
            <a:ext cx="11134279" cy="72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E208FD-DFCC-0A0B-482C-5B00EBB8C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Datentypen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0281C86-6F45-5E3B-7F27-B6C8E1DD7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5504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4E79D5-DE8E-BEFE-FAFB-7B5320764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String Konkatenation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FF1191F-0FBD-50A5-704C-8E47CACFC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55523" cy="589329"/>
          </a:xfrm>
        </p:spPr>
        <p:txBody>
          <a:bodyPr/>
          <a:lstStyle/>
          <a:p>
            <a:r>
              <a:rPr lang="de-DE" i="1" dirty="0"/>
              <a:t>Jeder</a:t>
            </a:r>
            <a:r>
              <a:rPr lang="de-DE" dirty="0"/>
              <a:t> String kann mit </a:t>
            </a:r>
            <a:r>
              <a:rPr lang="de-DE" dirty="0">
                <a:solidFill>
                  <a:schemeClr val="accent5"/>
                </a:solidFill>
              </a:rPr>
              <a:t>„+“</a:t>
            </a:r>
            <a:r>
              <a:rPr lang="de-DE" dirty="0"/>
              <a:t> konkateniert werden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06B82FCB-9D08-DB7B-3F9D-F6CD4CAE7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61" y="2723189"/>
            <a:ext cx="10515600" cy="282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5FB3B1-8FCF-466B-0EA2-1B293A145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B9203D3-E6DC-91D3-4927-81DBAA9C0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01526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C10E935E-0865-8F16-C069-12A9183FB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 dirty="0"/>
              <a:t>String Index</a:t>
            </a:r>
          </a:p>
        </p:txBody>
      </p:sp>
      <p:sp>
        <p:nvSpPr>
          <p:cNvPr id="10249" name="Rectangle 10248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1" name="Rectangle 1025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6A090359-1218-C073-D93E-6B28A331F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/>
              <a:t>Mit positiven &amp; negativen Indizes auf Zeichen eines Strings zugreifen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77583EC2-D71A-2790-BAAF-CE5453F7C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532" y="3131062"/>
            <a:ext cx="5150277" cy="2420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3" name="Rectangle 10252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A3F3B4F-C0FA-1C2A-607C-02DEDB943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Datentypen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A98601C-CA77-37E7-BAB2-C61830EB8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67204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Schleifen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4609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DDA715AD-32EC-2CF3-B3EE-45EBC9A83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5"/>
                </a:solidFill>
              </a:rPr>
              <a:t>while</a:t>
            </a:r>
            <a:r>
              <a:rPr lang="de-DE" dirty="0"/>
              <a:t> - Schleife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D3EF8EA-CF75-CCA9-8138-806770AFB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Kopfgesteuert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7FB5DAE-45FC-84D2-FC73-A339F447C6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/>
              <a:t>Fußgesteuert</a:t>
            </a: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5CEAE10E-10F3-D72F-F62F-4DADEBE2DD8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944293"/>
            <a:ext cx="5157787" cy="280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D9797E62-75BE-DCCB-13A4-95A1E2197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64DC0411-C500-EA5F-1310-5A0877500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23</a:t>
            </a:fld>
            <a:endParaRPr lang="de-DE"/>
          </a:p>
        </p:txBody>
      </p:sp>
      <p:pic>
        <p:nvPicPr>
          <p:cNvPr id="11270" name="Picture 6">
            <a:extLst>
              <a:ext uri="{FF2B5EF4-FFF2-40B4-BE49-F238E27FC236}">
                <a16:creationId xmlns:a16="http://schemas.microsoft.com/office/drawing/2014/main" id="{FBEEAA02-9A7A-D120-73D7-BFFE1591457D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789" y="2687703"/>
            <a:ext cx="3933621" cy="280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8268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7" name="Rectangle 12296">
            <a:extLst>
              <a:ext uri="{FF2B5EF4-FFF2-40B4-BE49-F238E27FC236}">
                <a16:creationId xmlns:a16="http://schemas.microsoft.com/office/drawing/2014/main" id="{FFB60E8C-7224-44A4-87A0-46A1711DD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34C7D0F-F77C-EBCB-DCCE-54AB782D7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86930"/>
            <a:ext cx="10141799" cy="1300554"/>
          </a:xfrm>
        </p:spPr>
        <p:txBody>
          <a:bodyPr anchor="b">
            <a:normAutofit/>
          </a:bodyPr>
          <a:lstStyle/>
          <a:p>
            <a:r>
              <a:rPr lang="de-DE" sz="4800"/>
              <a:t>for - Schleife</a:t>
            </a:r>
          </a:p>
        </p:txBody>
      </p:sp>
      <p:sp>
        <p:nvSpPr>
          <p:cNvPr id="12299" name="Rectangle 12298">
            <a:extLst>
              <a:ext uri="{FF2B5EF4-FFF2-40B4-BE49-F238E27FC236}">
                <a16:creationId xmlns:a16="http://schemas.microsoft.com/office/drawing/2014/main" id="{5DA32751-37A2-45C0-BE94-63D375E2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01" name="Rectangle 1230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AA8EA071-F47B-4D2A-486C-1F80D63D1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5053" y="2761510"/>
            <a:ext cx="6813255" cy="315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03" name="Rectangle 12302">
            <a:extLst>
              <a:ext uri="{FF2B5EF4-FFF2-40B4-BE49-F238E27FC236}">
                <a16:creationId xmlns:a16="http://schemas.microsoft.com/office/drawing/2014/main" id="{5A55FBCD-CD42-40F5-8A1B-3203F9CAE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7A63FF5-AE1A-5952-4361-EB903830C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Schleifen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7B731C2-2195-3F01-10D2-D0733C481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68408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E22BC0-5005-99D9-260A-5034297D1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5"/>
                </a:solidFill>
              </a:rPr>
              <a:t>for – in </a:t>
            </a:r>
            <a:r>
              <a:rPr lang="de-DE" dirty="0"/>
              <a:t>Schleife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CA9026-9B84-5B99-B32F-AB6EF2201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82779"/>
            <a:ext cx="10515600" cy="3594184"/>
          </a:xfrm>
        </p:spPr>
        <p:txBody>
          <a:bodyPr>
            <a:normAutofit/>
          </a:bodyPr>
          <a:lstStyle/>
          <a:p>
            <a:r>
              <a:rPr lang="de-DE" dirty="0"/>
              <a:t>Durchläuft das Objekt „</a:t>
            </a:r>
            <a:r>
              <a:rPr lang="de-DE" dirty="0">
                <a:solidFill>
                  <a:schemeClr val="tx2">
                    <a:lumMod val="50000"/>
                    <a:lumOff val="50000"/>
                  </a:schemeClr>
                </a:solidFill>
              </a:rPr>
              <a:t>Iterable</a:t>
            </a:r>
            <a:r>
              <a:rPr lang="de-DE" dirty="0"/>
              <a:t>“</a:t>
            </a:r>
          </a:p>
          <a:p>
            <a:r>
              <a:rPr lang="de-DE" dirty="0"/>
              <a:t>Häufig verwendete Iterable sind:</a:t>
            </a:r>
          </a:p>
          <a:p>
            <a:pPr lvl="1"/>
            <a:r>
              <a:rPr lang="de-DE" dirty="0"/>
              <a:t>Ranges</a:t>
            </a:r>
          </a:p>
          <a:p>
            <a:pPr lvl="1"/>
            <a:r>
              <a:rPr lang="de-DE" dirty="0"/>
              <a:t>Lists</a:t>
            </a:r>
          </a:p>
          <a:p>
            <a:pPr lvl="1"/>
            <a:r>
              <a:rPr lang="de-DE" dirty="0"/>
              <a:t>Arrays</a:t>
            </a:r>
          </a:p>
          <a:p>
            <a:pPr lvl="1"/>
            <a:r>
              <a:rPr lang="de-DE" dirty="0"/>
              <a:t>Maps</a:t>
            </a:r>
          </a:p>
          <a:p>
            <a:pPr lvl="1"/>
            <a:r>
              <a:rPr lang="de-DE" dirty="0"/>
              <a:t>Zeichenfolgen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85A1C3BC-CA14-908E-F8CA-A930459CA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04913"/>
            <a:ext cx="104584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AEA34BB-7715-C97F-8F44-3500DC1FB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AAF70A6-2261-C4BB-1F43-25F25609D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15132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70" name="Rectangle 14365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8610A40-5CC6-272E-5756-19043F5E8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über Ranges</a:t>
            </a:r>
          </a:p>
        </p:txBody>
      </p:sp>
      <p:sp>
        <p:nvSpPr>
          <p:cNvPr id="14371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E364EC04-6735-A4FD-39CD-F3DA1FD2C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5083" y="2633472"/>
            <a:ext cx="9758785" cy="358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7EF06F2-E495-775D-33D4-2AA57B330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BE220B-0E34-BBCF-D693-40D35A3CF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26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9774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7" name="Rectangle 15366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2C1696-FE84-9244-7747-1DF123DFB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über Listen</a:t>
            </a:r>
          </a:p>
        </p:txBody>
      </p:sp>
      <p:sp>
        <p:nvSpPr>
          <p:cNvPr id="1536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A6AD6162-8501-B339-FEF9-14918C7E75D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611631"/>
            <a:ext cx="7214616" cy="360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351468C-4009-2BC1-03A7-3DC1DABA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774BE7E-6807-860C-F291-84FCBF7F9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27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5284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9" name="Rectangle 16390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957487A-096B-9115-F9E2-61012E8B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über Arrays</a:t>
            </a:r>
          </a:p>
        </p:txBody>
      </p:sp>
      <p:sp>
        <p:nvSpPr>
          <p:cNvPr id="16400" name="Rectangle 16392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401" name="Rectangle 1639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A05E42D8-1463-35EF-2498-84D039A599A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238" y="1562403"/>
            <a:ext cx="7608304" cy="380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02" name="Rectangle 1639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F947F3-7B6E-1D5B-0833-899879532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590ADED-CC2F-A119-F3F2-D84967AFA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492240"/>
            <a:ext cx="31269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28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5913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17" name="Rectangle 17416">
            <a:extLst>
              <a:ext uri="{FF2B5EF4-FFF2-40B4-BE49-F238E27FC236}">
                <a16:creationId xmlns:a16="http://schemas.microsoft.com/office/drawing/2014/main" id="{FFB60E8C-7224-44A4-87A0-46A1711DD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93CA8C3-8DD2-A8C3-7D4D-8CBFACBF3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86930"/>
            <a:ext cx="10141799" cy="1300554"/>
          </a:xfrm>
        </p:spPr>
        <p:txBody>
          <a:bodyPr anchor="b">
            <a:normAutofit/>
          </a:bodyPr>
          <a:lstStyle/>
          <a:p>
            <a:r>
              <a:rPr lang="de-DE" sz="4800"/>
              <a:t>Iteration über Maps</a:t>
            </a:r>
          </a:p>
        </p:txBody>
      </p:sp>
      <p:sp>
        <p:nvSpPr>
          <p:cNvPr id="17419" name="Rectangle 17418">
            <a:extLst>
              <a:ext uri="{FF2B5EF4-FFF2-40B4-BE49-F238E27FC236}">
                <a16:creationId xmlns:a16="http://schemas.microsoft.com/office/drawing/2014/main" id="{5DA32751-37A2-45C0-BE94-63D375E2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21" name="Rectangle 1742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E5446284-9EAE-D932-88BD-6E49F3E61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9703" y="2984778"/>
            <a:ext cx="8603955" cy="264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23" name="Rectangle 17422">
            <a:extLst>
              <a:ext uri="{FF2B5EF4-FFF2-40B4-BE49-F238E27FC236}">
                <a16:creationId xmlns:a16="http://schemas.microsoft.com/office/drawing/2014/main" id="{5A55FBCD-CD42-40F5-8A1B-3203F9CAE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D722D1E-1424-863D-0265-A4857E67D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Schleifen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7B35094-F606-84A6-134A-0C9082F5E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92926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C26B29-C88C-8E77-C7F0-BAE9EA0B6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Iteration über Zeichenfolgen</a:t>
            </a: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B5703870-093D-8E5E-3B55-CF35E52976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447" y="2127947"/>
            <a:ext cx="7887105" cy="3746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31A2CCB-A8BB-B6A0-6A70-4CCD5F3B3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D2458C6-B9ED-E485-D440-388D1E398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27901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D755F5-5867-408D-43D4-3AEBA6576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Bedingungen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16EC56-9F98-2AF0-CF7F-6598A4CC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de-DE" sz="2800" dirty="0">
                <a:solidFill>
                  <a:srgbClr val="FFFFFF"/>
                </a:solidFill>
              </a:rPr>
              <a:t>Groovy-Truth und Operatoren</a:t>
            </a:r>
          </a:p>
        </p:txBody>
      </p:sp>
    </p:spTree>
    <p:extLst>
      <p:ext uri="{BB962C8B-B14F-4D97-AF65-F5344CB8AC3E}">
        <p14:creationId xmlns:p14="http://schemas.microsoft.com/office/powerpoint/2010/main" val="262661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E7308-1D24-874C-F835-5072FE634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Bedingungen: </a:t>
            </a:r>
            <a:r>
              <a:rPr lang="de-DE" dirty="0">
                <a:solidFill>
                  <a:schemeClr val="accent1"/>
                </a:solidFill>
              </a:rPr>
              <a:t>If/else</a:t>
            </a: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B3D6D4D0-946F-E3D4-72E7-81DED0D0D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2" y="1690688"/>
            <a:ext cx="8143875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1F3D15D-19D0-856C-BE69-06988C067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Bedingungen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6003238-FCF0-C0E7-C986-52DF147C9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51318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494" name="Rectangle 20493">
            <a:extLst>
              <a:ext uri="{FF2B5EF4-FFF2-40B4-BE49-F238E27FC236}">
                <a16:creationId xmlns:a16="http://schemas.microsoft.com/office/drawing/2014/main" id="{B9D7E975-9161-4F2D-AC53-69E1912F6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1E47FEAC-FC19-AD64-7E8C-F6C6FFFBA1C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0739" y="623275"/>
            <a:ext cx="5271408" cy="5607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4" name="Right Triangle 20495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05" name="Rectangle 20497">
            <a:extLst>
              <a:ext uri="{FF2B5EF4-FFF2-40B4-BE49-F238E27FC236}">
                <a16:creationId xmlns:a16="http://schemas.microsoft.com/office/drawing/2014/main" id="{463E6235-1649-4B47-9862-4026FC47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3" y="623275"/>
            <a:ext cx="401217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61F5AAC-AE9F-D9E5-5598-7185D5176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2497" y="1056640"/>
            <a:ext cx="3197660" cy="312574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Switch - Case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E046A44-3E9D-9C81-1F2A-D37BDAC89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74030" y="6478145"/>
            <a:ext cx="1043940" cy="3657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150" kern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Bedingungen</a:t>
            </a:r>
            <a:endParaRPr lang="en-US" sz="1150" kern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CB28EBE-39CB-D058-8F9C-EAB1C32C9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87479" y="5375499"/>
            <a:ext cx="1669112" cy="100821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C6B1073-C6D8-4AEF-AB76-194B29F8A889}" type="slidenum">
              <a:rPr lang="en-US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33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3610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11" name="Rectangle 2151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513" name="Arc 2151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259CB5-8C62-5ECA-A6D3-BAC316324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Switch - Case</a:t>
            </a:r>
          </a:p>
        </p:txBody>
      </p:sp>
      <p:sp>
        <p:nvSpPr>
          <p:cNvPr id="21515" name="Freeform: Shape 2151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722F93A4-51CC-25BA-0A4F-AF058D2246C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3182" y="802968"/>
            <a:ext cx="4777381" cy="508232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4DF6E85-B177-2912-FD62-4B648E712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94962" y="1984443"/>
            <a:ext cx="5458838" cy="4192520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Switch-Case </a:t>
            </a:r>
            <a:r>
              <a:rPr lang="en-US" dirty="0" err="1"/>
              <a:t>unterstützt</a:t>
            </a:r>
            <a:r>
              <a:rPr lang="en-US" dirty="0"/>
              <a:t> </a:t>
            </a:r>
            <a:r>
              <a:rPr lang="en-US" dirty="0" err="1"/>
              <a:t>folgende</a:t>
            </a:r>
            <a:r>
              <a:rPr lang="en-US" dirty="0"/>
              <a:t> </a:t>
            </a:r>
            <a:r>
              <a:rPr lang="en-US" dirty="0" err="1"/>
              <a:t>Arten</a:t>
            </a:r>
            <a:r>
              <a:rPr lang="en-US" dirty="0"/>
              <a:t> des </a:t>
            </a:r>
            <a:r>
              <a:rPr lang="en-US" dirty="0" err="1"/>
              <a:t>Vergleichs</a:t>
            </a:r>
            <a:r>
              <a:rPr lang="en-US" dirty="0"/>
              <a:t>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• Case-Values </a:t>
            </a:r>
            <a:r>
              <a:rPr lang="en-US" dirty="0" err="1"/>
              <a:t>stimmen</a:t>
            </a:r>
            <a:r>
              <a:rPr lang="en-US" dirty="0"/>
              <a:t> </a:t>
            </a:r>
            <a:r>
              <a:rPr lang="en-US" dirty="0" err="1"/>
              <a:t>überein</a:t>
            </a:r>
            <a:r>
              <a:rPr lang="en-US" dirty="0"/>
              <a:t>, </a:t>
            </a:r>
            <a:r>
              <a:rPr lang="en-US" dirty="0" err="1"/>
              <a:t>wenn</a:t>
            </a:r>
            <a:r>
              <a:rPr lang="en-US" dirty="0"/>
              <a:t> Switch-Value </a:t>
            </a:r>
            <a:r>
              <a:rPr lang="en-US" dirty="0" err="1"/>
              <a:t>eine</a:t>
            </a:r>
            <a:r>
              <a:rPr lang="en-US" dirty="0"/>
              <a:t> </a:t>
            </a:r>
            <a:r>
              <a:rPr lang="en-US" dirty="0" err="1"/>
              <a:t>Instanz</a:t>
            </a:r>
            <a:r>
              <a:rPr lang="en-US" dirty="0"/>
              <a:t> </a:t>
            </a:r>
            <a:r>
              <a:rPr lang="en-US" dirty="0" err="1"/>
              <a:t>derselben</a:t>
            </a:r>
            <a:r>
              <a:rPr lang="en-US" dirty="0"/>
              <a:t> </a:t>
            </a:r>
            <a:r>
              <a:rPr lang="en-US" dirty="0" err="1"/>
              <a:t>Klasse</a:t>
            </a:r>
            <a:r>
              <a:rPr lang="en-US" dirty="0"/>
              <a:t> </a:t>
            </a:r>
            <a:r>
              <a:rPr lang="en-US" dirty="0" err="1"/>
              <a:t>ist</a:t>
            </a:r>
            <a:endParaRPr lang="en-US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 • „</a:t>
            </a:r>
            <a:r>
              <a:rPr lang="en-US" dirty="0" err="1"/>
              <a:t>Regulärer</a:t>
            </a:r>
            <a:r>
              <a:rPr lang="en-US" dirty="0"/>
              <a:t> </a:t>
            </a:r>
            <a:r>
              <a:rPr lang="en-US" dirty="0" err="1"/>
              <a:t>Ausdruck</a:t>
            </a:r>
            <a:r>
              <a:rPr lang="en-US" dirty="0"/>
              <a:t>-Case“-Value, </a:t>
            </a:r>
            <a:r>
              <a:rPr lang="en-US" dirty="0" err="1"/>
              <a:t>wenn</a:t>
            </a:r>
            <a:r>
              <a:rPr lang="en-US" dirty="0"/>
              <a:t> </a:t>
            </a:r>
            <a:r>
              <a:rPr lang="en-US" dirty="0" err="1"/>
              <a:t>toString</a:t>
            </a:r>
            <a:r>
              <a:rPr lang="en-US" dirty="0"/>
              <a:t>() </a:t>
            </a:r>
            <a:r>
              <a:rPr lang="en-US" dirty="0" err="1"/>
              <a:t>Repräsentation</a:t>
            </a:r>
            <a:r>
              <a:rPr lang="en-US" dirty="0"/>
              <a:t> von Switch-Value dem Regex </a:t>
            </a:r>
            <a:r>
              <a:rPr lang="en-US" dirty="0" err="1"/>
              <a:t>gleicht</a:t>
            </a:r>
            <a:r>
              <a:rPr lang="en-US" dirty="0"/>
              <a:t>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• „Collection-Case“-Value </a:t>
            </a:r>
            <a:r>
              <a:rPr lang="en-US" dirty="0" err="1"/>
              <a:t>stimmen</a:t>
            </a:r>
            <a:r>
              <a:rPr lang="en-US" dirty="0"/>
              <a:t> </a:t>
            </a:r>
            <a:r>
              <a:rPr lang="en-US" dirty="0" err="1"/>
              <a:t>überein</a:t>
            </a:r>
            <a:r>
              <a:rPr lang="en-US" dirty="0"/>
              <a:t>, </a:t>
            </a:r>
            <a:r>
              <a:rPr lang="en-US" dirty="0" err="1"/>
              <a:t>wenn</a:t>
            </a:r>
            <a:r>
              <a:rPr lang="en-US" dirty="0"/>
              <a:t> S-Value in Collection </a:t>
            </a:r>
            <a:r>
              <a:rPr lang="en-US" dirty="0" err="1"/>
              <a:t>vorkommt</a:t>
            </a:r>
            <a:r>
              <a:rPr lang="en-US" dirty="0"/>
              <a:t>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• „Closure-Case“-Value match, </a:t>
            </a:r>
            <a:r>
              <a:rPr lang="en-US" dirty="0" err="1"/>
              <a:t>wenn</a:t>
            </a:r>
            <a:r>
              <a:rPr lang="en-US" dirty="0"/>
              <a:t> Call auf Closure </a:t>
            </a:r>
            <a:r>
              <a:rPr lang="en-US" dirty="0" err="1"/>
              <a:t>ein</a:t>
            </a:r>
            <a:r>
              <a:rPr lang="en-US" dirty="0"/>
              <a:t> „truthy“-Return </a:t>
            </a:r>
            <a:r>
              <a:rPr lang="en-US" dirty="0" err="1"/>
              <a:t>liefert</a:t>
            </a:r>
            <a:endParaRPr lang="en-US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DD0E1F9-F695-4FCB-697E-EF646B3D1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Bedingungen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F1CD1A7-EF8C-B434-B378-2A779BC69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34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5336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535" name="Rectangle 22534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1E84F1-2465-E36E-704A-CAC3A3537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Alternative Schreibweise Switch - Case</a:t>
            </a:r>
          </a:p>
        </p:txBody>
      </p:sp>
      <p:sp>
        <p:nvSpPr>
          <p:cNvPr id="22537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0AD2A78C-40E1-A3F7-A014-B1F4FE88ED1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460" y="2633472"/>
            <a:ext cx="10786031" cy="358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A779397-F471-8AAA-3F7A-6EBC1FE7F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Bedingungen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82B3C42-D416-EFD5-18CB-0A891FFD9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35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7470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D755F5-5867-408D-43D4-3AEBA6576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Groovy-Truth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16EC56-9F98-2AF0-CF7F-6598A4CC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de-DE" sz="2800" dirty="0">
                <a:solidFill>
                  <a:srgbClr val="FFFFFF"/>
                </a:solidFill>
              </a:rPr>
              <a:t>Groovy beachtet folgende Regeln:</a:t>
            </a:r>
          </a:p>
        </p:txBody>
      </p:sp>
    </p:spTree>
    <p:extLst>
      <p:ext uri="{BB962C8B-B14F-4D97-AF65-F5344CB8AC3E}">
        <p14:creationId xmlns:p14="http://schemas.microsoft.com/office/powerpoint/2010/main" val="425176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703B23-B68C-3D29-D527-82A4C0B88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Boolean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631048-BBD7-21FE-7B96-5C27B5C05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017042" cy="452354"/>
          </a:xfrm>
        </p:spPr>
        <p:txBody>
          <a:bodyPr>
            <a:normAutofit lnSpcReduction="10000"/>
          </a:bodyPr>
          <a:lstStyle/>
          <a:p>
            <a:r>
              <a:rPr lang="de-DE" dirty="0"/>
              <a:t>True wenn entsprechender Boolean-Wert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  <a:r>
              <a:rPr lang="de-DE" dirty="0"/>
              <a:t> ist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3CA37DA-763E-4E88-F2A4-430C0AE28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527F591-AF3D-8149-B681-674B6E182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37</a:t>
            </a:fld>
            <a:endParaRPr lang="de-DE"/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7329E054-909D-3AC6-A73F-BD1A8E61E9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0"/>
          <a:stretch/>
        </p:blipFill>
        <p:spPr bwMode="auto">
          <a:xfrm>
            <a:off x="2087311" y="3160295"/>
            <a:ext cx="8653726" cy="255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0579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CA7C79-F564-8744-1817-3D0AF65CE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Collections und Arrays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457A38-FFD2-A572-D1D6-6E8483CC9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15200" cy="484438"/>
          </a:xfrm>
        </p:spPr>
        <p:txBody>
          <a:bodyPr/>
          <a:lstStyle/>
          <a:p>
            <a:r>
              <a:rPr lang="de-DE" dirty="0"/>
              <a:t>Non-Empty Collections und Arrays sind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1157FD-2CDE-D306-1DF5-220A62122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2CA4EA6-A28F-73B5-091C-56C038ACE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38</a:t>
            </a:fld>
            <a:endParaRPr lang="de-DE"/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10E06C83-F202-75DB-67AD-F79FEA84D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826" y="3066623"/>
            <a:ext cx="6002348" cy="191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4920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6B6FB6-D2CF-BBF6-C63D-751EE26F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Matchers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30B11D5-0EC7-1F08-3D4F-33A937631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353926" cy="548607"/>
          </a:xfrm>
        </p:spPr>
        <p:txBody>
          <a:bodyPr>
            <a:normAutofit fontScale="92500"/>
          </a:bodyPr>
          <a:lstStyle/>
          <a:p>
            <a:r>
              <a:rPr lang="de-DE"/>
              <a:t>Matcher geben True zurück, wenn mind. ein „Match“</a:t>
            </a:r>
          </a:p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54D392-F756-81F9-A2A6-AD92EAC8D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Groovy – Truth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F18B28F-D346-8895-B4D7-9720E7D51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39</a:t>
            </a:fld>
            <a:endParaRPr lang="de-DE"/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4C8D255B-2231-3B79-5D76-C83E2482F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331" y="2850537"/>
            <a:ext cx="8534475" cy="233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698C6EB3-619C-C041-E749-80AA54E4B141}"/>
              </a:ext>
            </a:extLst>
          </p:cNvPr>
          <p:cNvCxnSpPr>
            <a:cxnSpLocks/>
          </p:cNvCxnSpPr>
          <p:nvPr/>
        </p:nvCxnSpPr>
        <p:spPr>
          <a:xfrm>
            <a:off x="11630025" y="-76200"/>
            <a:ext cx="0" cy="710565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246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633" name="Rectangle 26632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CEE1283-30A2-F393-B9FC-61870CD9C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3800"/>
              <a:t>Iteratoren und Enumerationen</a:t>
            </a:r>
          </a:p>
        </p:txBody>
      </p:sp>
      <p:sp>
        <p:nvSpPr>
          <p:cNvPr id="26635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C7200C-ED1F-51EE-2172-74C5B076B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2200"/>
              <a:t>Iteratoren und Enumerationen mit weiteren Elementen sind true</a:t>
            </a:r>
          </a:p>
        </p:txBody>
      </p:sp>
      <p:pic>
        <p:nvPicPr>
          <p:cNvPr id="26628" name="Picture 4">
            <a:extLst>
              <a:ext uri="{FF2B5EF4-FFF2-40B4-BE49-F238E27FC236}">
                <a16:creationId xmlns:a16="http://schemas.microsoft.com/office/drawing/2014/main" id="{7B83B04C-48A8-4CC2-0168-2334D6AB8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772107"/>
            <a:ext cx="6903720" cy="3313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EA25104-2930-0257-467B-CD6F3C411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Groovy – Truth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041E468-C08E-857E-2915-FF5CD2865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40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1688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B5C9E8-0349-FFF5-CD42-2807A9D9B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C2AD6BD-26E2-E7D4-4B37-DD5A327FE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Non – Empty Maps sind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0F36776-C21B-9412-6668-30445EC71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24DA056-4868-148D-FB51-540659B19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41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33501D2-1017-416D-5C21-E990EFB52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915" y="2694110"/>
            <a:ext cx="9042170" cy="327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9595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661" name="Rectangle 27656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894DD52-A22B-0188-AA04-E674DC8A5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Strings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8506EC-D2F3-49FD-0111-A327497D4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 – Empty Strings, GStrings, CharSequences sind true</a:t>
            </a:r>
          </a:p>
        </p:txBody>
      </p:sp>
      <p:sp>
        <p:nvSpPr>
          <p:cNvPr id="2766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652" name="Picture 4">
            <a:extLst>
              <a:ext uri="{FF2B5EF4-FFF2-40B4-BE49-F238E27FC236}">
                <a16:creationId xmlns:a16="http://schemas.microsoft.com/office/drawing/2014/main" id="{187BB848-1A7F-50FF-9C1B-B5ED638B1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030452"/>
            <a:ext cx="7214616" cy="476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092C61D-E5AC-3EB4-2781-200BF565C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FEADBD0-89A9-67D9-0196-D211AA964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42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5754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679" name="Rectangle 28678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743F9D-C05C-B6A6-DC18-F4FFAB788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/>
              <a:t>Numbers</a:t>
            </a:r>
          </a:p>
        </p:txBody>
      </p:sp>
      <p:sp>
        <p:nvSpPr>
          <p:cNvPr id="28681" name="Rectangle 28680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83" name="Rectangle 28682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26C2E34-028A-851B-196A-01F8BE1F4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/>
              <a:t>Non – Zero Numbers sind true</a:t>
            </a:r>
          </a:p>
        </p:txBody>
      </p:sp>
      <p:pic>
        <p:nvPicPr>
          <p:cNvPr id="28674" name="Picture 2">
            <a:extLst>
              <a:ext uri="{FF2B5EF4-FFF2-40B4-BE49-F238E27FC236}">
                <a16:creationId xmlns:a16="http://schemas.microsoft.com/office/drawing/2014/main" id="{BCE67724-036A-4093-4D56-2E133E646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532" y="3229807"/>
            <a:ext cx="5150277" cy="222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85" name="Rectangle 28684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CD1BD2F-9AFD-4101-894A-94D390E7B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Groovy – Truth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ACF7AEA-88F7-BE33-4096-F49021EEB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03251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BF89D5-A1E3-2FBE-929B-BA3E89B57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Object - References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E8B07B-4F43-EAA0-CCDB-32D043664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70558" cy="596733"/>
          </a:xfrm>
        </p:spPr>
        <p:txBody>
          <a:bodyPr/>
          <a:lstStyle/>
          <a:p>
            <a:r>
              <a:rPr lang="de-DE" dirty="0"/>
              <a:t>Non-Null Object-References sind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F9BAB11-A156-1CF0-CAC3-921EE6516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7ABF88-052E-5CBD-3E7C-B4D2F8D98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44</a:t>
            </a:fld>
            <a:endParaRPr lang="de-DE"/>
          </a:p>
        </p:txBody>
      </p:sp>
      <p:pic>
        <p:nvPicPr>
          <p:cNvPr id="29698" name="Picture 2">
            <a:extLst>
              <a:ext uri="{FF2B5EF4-FFF2-40B4-BE49-F238E27FC236}">
                <a16:creationId xmlns:a16="http://schemas.microsoft.com/office/drawing/2014/main" id="{507A3DD9-759E-2AFC-3190-F6D61959E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005" y="2557295"/>
            <a:ext cx="7657990" cy="257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3956B8DB-9AC5-4DD3-1DEA-B054E37B56A0}"/>
              </a:ext>
            </a:extLst>
          </p:cNvPr>
          <p:cNvCxnSpPr/>
          <p:nvPr/>
        </p:nvCxnSpPr>
        <p:spPr>
          <a:xfrm>
            <a:off x="0" y="1343025"/>
            <a:ext cx="5829300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7616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8549128-DCDC-96BF-1F13-5658A5A2E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de-DE" sz="4800"/>
              <a:t>asBoolean() - Methode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46928C-9F71-0756-6D02-9B5A03640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de-DE" sz="2400"/>
              <a:t>Verhalten von Groovy kann durch asBoolean()-Methode verändert werden </a:t>
            </a:r>
          </a:p>
          <a:p>
            <a:r>
              <a:rPr lang="de-DE" sz="2400"/>
              <a:t>Dafür muss man asBoolean()-Methode implementieren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93EE2C6-F470-E453-8683-FDDB63F31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Groovy – Truth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A3DF9E-B0E4-572D-4A0D-E8C1135BD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95303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16AA756-4B6F-0145-1ED9-54A4A4337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5470AC1-A33C-CAD6-D0E6-4DADDC6F7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46</a:t>
            </a:fld>
            <a:endParaRPr lang="de-DE"/>
          </a:p>
        </p:txBody>
      </p:sp>
      <p:pic>
        <p:nvPicPr>
          <p:cNvPr id="31746" name="Picture 2">
            <a:extLst>
              <a:ext uri="{FF2B5EF4-FFF2-40B4-BE49-F238E27FC236}">
                <a16:creationId xmlns:a16="http://schemas.microsoft.com/office/drawing/2014/main" id="{1D6C3115-12DD-1E23-6F27-DF6127198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356" y="345097"/>
            <a:ext cx="6909288" cy="560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2573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Bedingte Operatoren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3207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5" name="Rectangle 32774">
            <a:extLst>
              <a:ext uri="{FF2B5EF4-FFF2-40B4-BE49-F238E27FC236}">
                <a16:creationId xmlns:a16="http://schemas.microsoft.com/office/drawing/2014/main" id="{73C994B4-9721-4148-9EEC-6793CECDE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3" y="-1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777" name="Rectangle 32776">
            <a:extLst>
              <a:ext uri="{FF2B5EF4-FFF2-40B4-BE49-F238E27FC236}">
                <a16:creationId xmlns:a16="http://schemas.microsoft.com/office/drawing/2014/main" id="{F9D95E49-763A-4886-B038-82F734740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779" name="Rectangle 32778">
            <a:extLst>
              <a:ext uri="{FF2B5EF4-FFF2-40B4-BE49-F238E27FC236}">
                <a16:creationId xmlns:a16="http://schemas.microsoft.com/office/drawing/2014/main" id="{C4BBF182-F88E-4160-9D7C-A47A76132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699899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FEA98A-7FE8-5A0F-5AA9-E632DAD8D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78" y="148399"/>
            <a:ext cx="5068315" cy="2088682"/>
          </a:xfrm>
        </p:spPr>
        <p:txBody>
          <a:bodyPr anchor="b">
            <a:normAutofit/>
          </a:bodyPr>
          <a:lstStyle/>
          <a:p>
            <a:r>
              <a:rPr lang="de-DE" sz="4800" dirty="0"/>
              <a:t>Not-Operator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8773E28-4CD9-C03C-D256-752DA7892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374" y="1353597"/>
            <a:ext cx="5411525" cy="2088682"/>
          </a:xfrm>
        </p:spPr>
        <p:txBody>
          <a:bodyPr anchor="b">
            <a:normAutofit/>
          </a:bodyPr>
          <a:lstStyle/>
          <a:p>
            <a:r>
              <a:rPr lang="de-DE" sz="1800" dirty="0"/>
              <a:t>Der "Nicht"-Operator wird mit einem "!" dargestellt.</a:t>
            </a:r>
          </a:p>
        </p:txBody>
      </p:sp>
      <p:pic>
        <p:nvPicPr>
          <p:cNvPr id="32770" name="Picture 2" descr="Ein Bild, das Text, Schrift, Screenshot, weiß enthält.&#10;&#10;Automatisch generierte Beschreibung">
            <a:extLst>
              <a:ext uri="{FF2B5EF4-FFF2-40B4-BE49-F238E27FC236}">
                <a16:creationId xmlns:a16="http://schemas.microsoft.com/office/drawing/2014/main" id="{697DE205-5A41-575D-691D-302C3C5B8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7852" y="4460062"/>
            <a:ext cx="9898133" cy="1657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781" name="Straight Connector 32780">
            <a:extLst>
              <a:ext uri="{FF2B5EF4-FFF2-40B4-BE49-F238E27FC236}">
                <a16:creationId xmlns:a16="http://schemas.microsoft.com/office/drawing/2014/main" id="{BA0504EE-683F-4FE2-A169-83C71FAA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365990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D7AEC9-6373-A1C6-D930-CA0AB724E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4091" y="0"/>
            <a:ext cx="826383" cy="680018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fld id="{2C6B1073-C6D8-4AEF-AB76-194B29F8A889}" type="slidenum">
              <a:rPr lang="de-DE" smtClean="0"/>
              <a:pPr algn="ctr">
                <a:spcAft>
                  <a:spcPts val="600"/>
                </a:spcAft>
              </a:pPr>
              <a:t>48</a:t>
            </a:fld>
            <a:endParaRPr lang="de-DE"/>
          </a:p>
        </p:txBody>
      </p:sp>
      <p:cxnSp>
        <p:nvCxnSpPr>
          <p:cNvPr id="32783" name="Straight Connector 32782">
            <a:extLst>
              <a:ext uri="{FF2B5EF4-FFF2-40B4-BE49-F238E27FC236}">
                <a16:creationId xmlns:a16="http://schemas.microsoft.com/office/drawing/2014/main" id="{80A61CFF-0E76-478B-B02B-73692D891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18001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50FC30C-30BE-2C78-78F2-A5B455657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25444" y="6144656"/>
            <a:ext cx="4114800" cy="713344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de-DE"/>
              <a:t>Bedingte Operationen</a:t>
            </a:r>
          </a:p>
        </p:txBody>
      </p:sp>
    </p:spTree>
    <p:extLst>
      <p:ext uri="{BB962C8B-B14F-4D97-AF65-F5344CB8AC3E}">
        <p14:creationId xmlns:p14="http://schemas.microsoft.com/office/powerpoint/2010/main" val="15001523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6BCADA-165C-9953-7BE8-F06E27336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Ternärer 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2A4C30-C58E-B2EE-3043-E26A0DBE1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60938" cy="4486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/>
              <a:t>Statt: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70E72BC-FCA5-F85C-3FC5-218BF767F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Bedingte Operationen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4EF2B30-9F16-522D-3A85-F582199BA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49</a:t>
            </a:fld>
            <a:endParaRPr lang="de-DE"/>
          </a:p>
        </p:txBody>
      </p:sp>
      <p:pic>
        <p:nvPicPr>
          <p:cNvPr id="33796" name="Picture 4">
            <a:extLst>
              <a:ext uri="{FF2B5EF4-FFF2-40B4-BE49-F238E27FC236}">
                <a16:creationId xmlns:a16="http://schemas.microsoft.com/office/drawing/2014/main" id="{6748E41C-6B42-8EEF-58AC-D9AF29D3C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723" y="1690688"/>
            <a:ext cx="7303477" cy="233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E08A007B-4DBA-91FA-F300-584F6B4166B1}"/>
              </a:ext>
            </a:extLst>
          </p:cNvPr>
          <p:cNvSpPr txBox="1"/>
          <p:nvPr/>
        </p:nvSpPr>
        <p:spPr>
          <a:xfrm>
            <a:off x="673922" y="4806821"/>
            <a:ext cx="2450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Kann man:</a:t>
            </a:r>
          </a:p>
        </p:txBody>
      </p:sp>
      <p:pic>
        <p:nvPicPr>
          <p:cNvPr id="33798" name="Picture 6">
            <a:extLst>
              <a:ext uri="{FF2B5EF4-FFF2-40B4-BE49-F238E27FC236}">
                <a16:creationId xmlns:a16="http://schemas.microsoft.com/office/drawing/2014/main" id="{A324D76D-0BF0-D8E8-CAA7-95D613E3B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706481"/>
            <a:ext cx="9601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4514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77C3A7-9258-4199-277D-11A3CB37E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Elvis - 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BB36B2-04E0-A813-3643-D7EDD72EF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5428"/>
            <a:ext cx="9428747" cy="1325563"/>
          </a:xfrm>
        </p:spPr>
        <p:txBody>
          <a:bodyPr>
            <a:normAutofit lnSpcReduction="10000"/>
          </a:bodyPr>
          <a:lstStyle/>
          <a:p>
            <a:r>
              <a:rPr lang="de-DE" dirty="0"/>
              <a:t>Kurzform des Sternären Operators </a:t>
            </a:r>
          </a:p>
          <a:p>
            <a:r>
              <a:rPr lang="de-DE" dirty="0"/>
              <a:t>Wird verwendet, um einen Standardwert anzugeben, wenn Variable „null“ oder „falsly“ ist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F89DC07-B473-655F-45FF-7ECCD3754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Bedingte Operationen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AF26939-2B94-6148-E3E2-96052AE78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50</a:t>
            </a:fld>
            <a:endParaRPr lang="de-DE"/>
          </a:p>
        </p:txBody>
      </p:sp>
      <p:pic>
        <p:nvPicPr>
          <p:cNvPr id="34818" name="Picture 2">
            <a:extLst>
              <a:ext uri="{FF2B5EF4-FFF2-40B4-BE49-F238E27FC236}">
                <a16:creationId xmlns:a16="http://schemas.microsoft.com/office/drawing/2014/main" id="{C9395B7D-25C8-5E1F-BCD9-BBA8A000A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314" y="2948913"/>
            <a:ext cx="6758185" cy="78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1AF6518-2927-C6B9-0A8C-41A264150046}"/>
              </a:ext>
            </a:extLst>
          </p:cNvPr>
          <p:cNvSpPr txBox="1"/>
          <p:nvPr/>
        </p:nvSpPr>
        <p:spPr>
          <a:xfrm>
            <a:off x="838200" y="3785634"/>
            <a:ext cx="981375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800" dirty="0"/>
              <a:t>ausdruck1: Der Ausdruck, der ausgewertet wird, wenn dieser „truthy“ ist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800" dirty="0"/>
              <a:t>ausdruck2: Der Ausdruck, der ausgewertet wird, wenn ausdruck1 „null“ oder „falsly“ ist</a:t>
            </a: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2C497A05-F4D0-B0FF-A1E9-D3200C67BC6E}"/>
              </a:ext>
            </a:extLst>
          </p:cNvPr>
          <p:cNvCxnSpPr/>
          <p:nvPr/>
        </p:nvCxnSpPr>
        <p:spPr>
          <a:xfrm>
            <a:off x="0" y="5848350"/>
            <a:ext cx="10344150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3223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Klassen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2667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8A18C1D-EF4A-2B6C-9556-3E288BED7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latin typeface="+mj-lt"/>
                <a:ea typeface="+mj-ea"/>
                <a:cs typeface="+mj-cs"/>
              </a:rPr>
              <a:t>Definition einer Klasse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60A805-D39C-64F9-592C-FA87BB6D4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Klassen in Groovy sind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ähnlich</a:t>
            </a: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wie in Java,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aber</a:t>
            </a: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syntaktisch</a:t>
            </a: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einfacher</a:t>
            </a:r>
          </a:p>
        </p:txBody>
      </p:sp>
      <p:pic>
        <p:nvPicPr>
          <p:cNvPr id="37" name="Grafik 36" descr="Ein Bild, das Text, Software, Multimedia-Software, Computer enthält.&#10;&#10;Automatisch generierte Beschreibung">
            <a:extLst>
              <a:ext uri="{FF2B5EF4-FFF2-40B4-BE49-F238E27FC236}">
                <a16:creationId xmlns:a16="http://schemas.microsoft.com/office/drawing/2014/main" id="{16FD6BF4-A5F5-21D2-9859-EC59FF2EE9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49" t="15253" r="55601" b="67399"/>
          <a:stretch/>
        </p:blipFill>
        <p:spPr>
          <a:xfrm>
            <a:off x="6029325" y="3094011"/>
            <a:ext cx="5032484" cy="2670441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0B3ADF-8C72-8CA9-16C3-26E5F2D7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Klassen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36FD02-BB5C-CCA2-0CA0-53E54774F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52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AD57DF3-5F70-474B-84C7-0126A295D7BF}"/>
              </a:ext>
            </a:extLst>
          </p:cNvPr>
          <p:cNvSpPr txBox="1"/>
          <p:nvPr/>
        </p:nvSpPr>
        <p:spPr>
          <a:xfrm>
            <a:off x="942109" y="2528454"/>
            <a:ext cx="3768436" cy="1801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862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2">
            <a:extLst>
              <a:ext uri="{FF2B5EF4-FFF2-40B4-BE49-F238E27FC236}">
                <a16:creationId xmlns:a16="http://schemas.microsoft.com/office/drawing/2014/main" id="{9A724DBA-D2D9-471E-8ED7-2015DDD95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3CD3987-8838-3728-94BF-F917453D9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Konstruktoren</a:t>
            </a:r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nhaltsplatzhalter 7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F02F7076-EF49-D548-87A1-75D1192793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610" t="17193" r="27253" b="17345"/>
          <a:stretch/>
        </p:blipFill>
        <p:spPr>
          <a:xfrm>
            <a:off x="576244" y="1059204"/>
            <a:ext cx="5628018" cy="450672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D1ABEC1-3F6E-E60D-5A30-B869794BE656}"/>
              </a:ext>
            </a:extLst>
          </p:cNvPr>
          <p:cNvSpPr txBox="1"/>
          <p:nvPr/>
        </p:nvSpPr>
        <p:spPr>
          <a:xfrm>
            <a:off x="7239012" y="2031101"/>
            <a:ext cx="4282984" cy="3511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>
                <a:effectLst/>
              </a:rPr>
              <a:t>Groovy fügt automatisch einen Standardkonstruktor hinzu.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>
                <a:effectLst/>
              </a:rPr>
              <a:t>Benutzerdefinierte Konstruktoren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518503C-F8DA-76AE-ECC2-D7F0F2992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F56563-CC53-06E8-5C64-0EF4EE040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53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93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9F9A6B4-94C6-FC70-9D4A-5CB48A758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Standardkonstruktor mit Map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6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89868CDD-D4BD-50B6-B746-92E3F1AA2D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888" t="26123" r="5463" b="14745"/>
          <a:stretch/>
        </p:blipFill>
        <p:spPr>
          <a:xfrm>
            <a:off x="4654296" y="1717163"/>
            <a:ext cx="7214616" cy="3396241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84AE9A2-C1B6-3624-6ABF-55E3C1EF2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303D0E-FAC7-700B-99DC-E0E4F1B1D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54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7945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5D5C239-E173-03D4-5ABB-C0A810625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Konstruktorüberladung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2E25CFB-D879-48E7-B6BE-F3339AB815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3811" y="246679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Standardkonstruktor + benutzerdefinierter Konstruktoren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nhaltsplatzhalter 4" descr="Ein Bild, das Text, Computer, Software, Computersymbol enthält.&#10;&#10;Automatisch generierte Beschreibung">
            <a:extLst>
              <a:ext uri="{FF2B5EF4-FFF2-40B4-BE49-F238E27FC236}">
                <a16:creationId xmlns:a16="http://schemas.microsoft.com/office/drawing/2014/main" id="{D0715882-6E1C-0E3C-E48E-E1AA6C5B67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718" t="12607" r="37549" b="8497"/>
          <a:stretch/>
        </p:blipFill>
        <p:spPr>
          <a:xfrm>
            <a:off x="6253331" y="666728"/>
            <a:ext cx="4874323" cy="5465791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C7E9EA4-6CC0-7E8A-5A9D-BEB8C8847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84C6219-630D-4A97-AC97-158EB20FC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55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4340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8D31E1B-0407-4223-9642-0B642CBF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67266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04D1266-A059-4853-861E-80D3EB86B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Eigenschaften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10C9153-2C11-ACEC-8794-F7575467E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5029" y="2524721"/>
            <a:ext cx="4991629" cy="36771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effectLst/>
              </a:rPr>
              <a:t>Direkte Felddefinition.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effectLst/>
              </a:rPr>
              <a:t>Automatische Getter- und Setter-Generierung.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E96339-907C-46C3-99AC-31179B6F0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16299" y="608401"/>
            <a:ext cx="4637502" cy="55934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Multimedia-Software, Computer enthält.&#10;&#10;Automatisch generierte Beschreibung">
            <a:extLst>
              <a:ext uri="{FF2B5EF4-FFF2-40B4-BE49-F238E27FC236}">
                <a16:creationId xmlns:a16="http://schemas.microsoft.com/office/drawing/2014/main" id="{48CF9882-E3F8-6510-1F4F-D7B5264BFB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308" t="35917" r="41109" b="46744"/>
          <a:stretch/>
        </p:blipFill>
        <p:spPr>
          <a:xfrm>
            <a:off x="6930493" y="2790320"/>
            <a:ext cx="4223252" cy="1337644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C54C5FE-2967-13D3-0DEA-C2DC05F4C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6046B49-9C92-3729-0316-6D2AA7586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56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6104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3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15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7" name="Freeform: Shape 17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CC76615-0B52-F477-4A50-3595FB373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Manuelle Getter und Setter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nhaltsplatzhalter 8" descr="Ein Bild, das Text, Software, Computersymbol, Webseite enthält.&#10;&#10;Automatisch generierte Beschreibung">
            <a:extLst>
              <a:ext uri="{FF2B5EF4-FFF2-40B4-BE49-F238E27FC236}">
                <a16:creationId xmlns:a16="http://schemas.microsoft.com/office/drawing/2014/main" id="{1A2A0CAF-6EDA-9A2B-A7F6-440B6D85E3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283" t="11744" r="38686" b="8634"/>
          <a:stretch/>
        </p:blipFill>
        <p:spPr>
          <a:xfrm>
            <a:off x="6216497" y="253460"/>
            <a:ext cx="4384307" cy="5966365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14EC1AA-E4B2-A4AB-5576-EACAAB012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18374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1568FE-435A-4401-A8D9-9C723805C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7810" y="6356350"/>
            <a:ext cx="150598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57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7697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Methoden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61534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031E61F-F0F5-4E8B-1E95-87E7273AB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Definition einer Methode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4FB1CE0-D360-00D1-088D-096E282CF5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5066" y="2031101"/>
            <a:ext cx="4282984" cy="35119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effectLst/>
                <a:highlight>
                  <a:srgbClr val="FFFFFF"/>
                </a:highlight>
              </a:rPr>
              <a:t>Methoden können optional einen Rückgabetyp haben</a:t>
            </a:r>
            <a:endParaRPr lang="en-US" sz="1800"/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nhaltsplatzhalter 8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554A64E9-BA67-5B15-8B95-3EF0A0167C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347" t="12338" r="45307" b="71866"/>
          <a:stretch/>
        </p:blipFill>
        <p:spPr>
          <a:xfrm>
            <a:off x="5987738" y="2125814"/>
            <a:ext cx="5628018" cy="2373501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72C450B-85A1-3B96-2C23-F6A326C15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C532E52-629A-420A-553A-2D21D9BBC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59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0022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14A1D46-3363-075B-2616-F6367A7B4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Methoden ohne Klasse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3E7CCAA-259B-1402-30E7-969710B5E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200" b="0" i="0" u="none" strike="noStrike">
                <a:effectLst/>
                <a:highlight>
                  <a:srgbClr val="FFFFFF"/>
                </a:highlight>
              </a:rPr>
              <a:t>Methoden können direkt definiert und aufgerufen werden.</a:t>
            </a:r>
            <a:endParaRPr lang="en-US" sz="2200"/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7" name="Inhaltsplatzhalter 6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E6117AF2-E71D-19D9-71F2-9C1D00EC93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753" t="28486" r="46785" b="55142"/>
          <a:stretch/>
        </p:blipFill>
        <p:spPr>
          <a:xfrm>
            <a:off x="4654296" y="1793619"/>
            <a:ext cx="6903720" cy="3270762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B08F9BD-59E9-77EA-B506-2483C0293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B6D9A3A-45B5-4C1C-5FE0-E3A41EF26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3211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1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2C39D9-503C-442E-60CE-3A8B9BCAE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Instanzmethoden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88731E5-2656-7E9A-0AC6-D9C6DF6C4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7981" y="4872922"/>
            <a:ext cx="3933306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 können auf Instanzvariablen zugreifen.</a:t>
            </a:r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A17943-164F-6049-93F2-166D66929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B92D985-93C3-4612-0586-8751437D0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61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Inhaltsplatzhalter 9" descr="Ein Bild, das Text, Software, Computersymbol, Webseite enthält.&#10;&#10;Automatisch generierte Beschreibung">
            <a:extLst>
              <a:ext uri="{FF2B5EF4-FFF2-40B4-BE49-F238E27FC236}">
                <a16:creationId xmlns:a16="http://schemas.microsoft.com/office/drawing/2014/main" id="{E6F88049-824E-7F5D-7CBD-849FC39481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4" t="14993" r="16934" b="37235"/>
          <a:stretch/>
        </p:blipFill>
        <p:spPr>
          <a:xfrm>
            <a:off x="4660849" y="1948070"/>
            <a:ext cx="7442050" cy="2906564"/>
          </a:xfrm>
        </p:spPr>
      </p:pic>
    </p:spTree>
    <p:extLst>
      <p:ext uri="{BB962C8B-B14F-4D97-AF65-F5344CB8AC3E}">
        <p14:creationId xmlns:p14="http://schemas.microsoft.com/office/powerpoint/2010/main" val="399575552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5CC319-1CD8-32C0-B7F2-2F760F6E1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3117431"/>
            <a:ext cx="3932237" cy="613611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Statische Methoden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67946A2-ACD3-D153-EC49-45BB607E8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52E137-6FB8-9EB8-368B-9762042CC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62</a:t>
            </a:fld>
            <a:endParaRPr lang="de-DE"/>
          </a:p>
        </p:txBody>
      </p:sp>
      <p:pic>
        <p:nvPicPr>
          <p:cNvPr id="7" name="Inhaltsplatzhalter 5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961F8A65-436A-D533-6B91-40DD257589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227" t="13901" r="37786" b="49722"/>
          <a:stretch/>
        </p:blipFill>
        <p:spPr>
          <a:xfrm>
            <a:off x="4604085" y="2022557"/>
            <a:ext cx="7105104" cy="341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26408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1DC6ABD-215C-4EA8-A483-CEF5B99AB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AC4430A-4ED8-30BC-B6AC-C5C41295D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609" y="679731"/>
            <a:ext cx="4171994" cy="373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Dynamische Methoden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D2D1A2-DB85-A9B6-8AA0-C17E0269AD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9609" y="4685288"/>
            <a:ext cx="4171994" cy="103578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 können zur Laufzeit hinzugefügt werden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5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FE555F3B-9586-4DC6-4CF2-AFBB970A6B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727" t="51326" r="27229" b="25902"/>
          <a:stretch/>
        </p:blipFill>
        <p:spPr>
          <a:xfrm>
            <a:off x="5640572" y="2670671"/>
            <a:ext cx="5608830" cy="1406082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7E13C8-4D26-F0F1-70E4-3FFE60DD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09EC1AD-DFBD-4226-FE91-FFB775052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90700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1">
            <a:extLst>
              <a:ext uri="{FF2B5EF4-FFF2-40B4-BE49-F238E27FC236}">
                <a16:creationId xmlns:a16="http://schemas.microsoft.com/office/drawing/2014/main" id="{50CEED20-A22C-4FC3-BC0E-F4FE53FDE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B5C50DE-6569-0733-1656-607F6A0D3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825248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Expando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0865A81-08C0-ACCF-5F93-B08BC09140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8203" y="257375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Dynamisches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Hinzufügen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und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Eigenschaften</a:t>
            </a:r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849524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679732"/>
            <a:ext cx="6009366" cy="54238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5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6717D898-59A2-239C-B11B-07CFFA1C66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389" t="75877" r="26960" b="8746"/>
          <a:stretch/>
        </p:blipFill>
        <p:spPr>
          <a:xfrm>
            <a:off x="5922492" y="2927868"/>
            <a:ext cx="5536001" cy="927608"/>
          </a:xfrm>
          <a:prstGeom prst="rect">
            <a:avLst/>
          </a:prstGeom>
        </p:spPr>
      </p:pic>
      <p:sp>
        <p:nvSpPr>
          <p:cNvPr id="29" name="Rectangle 20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687568" y="6355073"/>
            <a:ext cx="6007608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AAB1CE1-048F-C7DE-41A1-AFFE967A5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85809" y="6492240"/>
            <a:ext cx="415645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9978EB-FAEC-6B19-0A0F-95EA8861C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24407" y="6492240"/>
            <a:ext cx="113408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40717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1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0705E8-906C-4B5B-1AB3-446ACF8E9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1718" y="2023110"/>
            <a:ext cx="3126932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Defaultparameter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DEB005E-6EA2-F758-50CA-E657B10CEF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0832" y="3804510"/>
            <a:ext cx="3286711" cy="117829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Methodenparameter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können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Standardwerte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haben</a:t>
            </a: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AFE7EDCE-7376-FAD4-1DF0-9DA9820671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771" t="17140" r="21405" b="33486"/>
          <a:stretch/>
        </p:blipFill>
        <p:spPr>
          <a:xfrm>
            <a:off x="545238" y="963923"/>
            <a:ext cx="7608304" cy="500111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74A2CD-5C36-9983-1EB2-BAF5199E5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87BA7E-B1A0-5C19-0627-DC2B8F46A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492240"/>
            <a:ext cx="31269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42294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1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0E2C8D-DB99-28ED-D30A-798145311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5B29658-3D3E-82E2-F1B6-4C7C7594C0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Closures können auf Variablen im umgebenden Kontext zugreifen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FD3EF60F-5161-E28C-CA8A-13A3CF4B99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090" t="69252" r="275" b="21749"/>
          <a:stretch/>
        </p:blipFill>
        <p:spPr>
          <a:xfrm>
            <a:off x="4654296" y="3116560"/>
            <a:ext cx="7214616" cy="597448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87F6F6-AE1B-91A5-6962-0562C817A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6D7186-9AF7-9081-A1EC-672A22372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27834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5E52E9A-E404-1756-4AE1-F8BE9FB9A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 – Referenzierung und Rückgabewerte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206C09D-D879-72F3-3A63-DAF730C9D0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7981" y="4872922"/>
            <a:ext cx="3933306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Referenzierung von Variablen und Rückgabewerten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Inhaltsplatzhalter 6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47DAE28F-13EF-EBFD-319E-F95C0D31BD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884" t="12739" r="49228" b="62291"/>
          <a:stretch/>
        </p:blipFill>
        <p:spPr>
          <a:xfrm>
            <a:off x="4864608" y="1207206"/>
            <a:ext cx="6846363" cy="4292333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28ED7AB-1181-D41B-8CCB-2E4B1EE8F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905F9A-BD75-C613-0804-ACA9D2260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67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40371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5495E02-43D8-D07C-8988-972CD484B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 als Parameter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18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8580A3DB-797C-A714-80D4-7462AC63A2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705" t="53162" r="26296" b="21868"/>
          <a:stretch/>
        </p:blipFill>
        <p:spPr>
          <a:xfrm>
            <a:off x="5922492" y="2482747"/>
            <a:ext cx="5536001" cy="1833752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D6671F1-8AB7-3F7F-400E-786F68A8F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FA533A1-7B4E-8F0E-ACDC-0F2388A94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68468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FF2110-2578-B313-F395-9A7E9FE4D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Closure aufrufen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15CBB2-3C4C-538A-3BEE-3E3DF4E9A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120F93F-3341-67EA-2F00-C87325311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69</a:t>
            </a:fld>
            <a:endParaRPr lang="de-DE"/>
          </a:p>
        </p:txBody>
      </p:sp>
      <p:pic>
        <p:nvPicPr>
          <p:cNvPr id="8" name="Inhaltsplatzhalter 7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342026DA-99C5-FF79-2565-4EDBBC3E9C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671" t="80391" r="26693" b="9374"/>
          <a:stretch/>
        </p:blipFill>
        <p:spPr>
          <a:xfrm>
            <a:off x="561474" y="3021355"/>
            <a:ext cx="11345392" cy="1550645"/>
          </a:xfrm>
          <a:prstGeom prst="rect">
            <a:avLst/>
          </a:prstGeom>
        </p:spPr>
      </p:pic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93FD6367-EB08-7529-D69C-069B8F0DB3AC}"/>
              </a:ext>
            </a:extLst>
          </p:cNvPr>
          <p:cNvCxnSpPr/>
          <p:nvPr/>
        </p:nvCxnSpPr>
        <p:spPr>
          <a:xfrm>
            <a:off x="0" y="1371600"/>
            <a:ext cx="4962525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07144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56B56B-2FCF-25DC-E8BE-9260D9802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Closures auf Maps und Listen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188C9F0-A487-6B22-3201-2B05F8E12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Methoden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5B9924D-5D7D-EBA5-D00C-61FB799A6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70</a:t>
            </a:fld>
            <a:endParaRPr lang="de-DE"/>
          </a:p>
        </p:txBody>
      </p:sp>
      <p:pic>
        <p:nvPicPr>
          <p:cNvPr id="6" name="Inhaltsplatzhalter 6" descr="Ein Bild, das Text, Screenshot, Software enthält.&#10;&#10;Automatisch generierte Beschreibung">
            <a:extLst>
              <a:ext uri="{FF2B5EF4-FFF2-40B4-BE49-F238E27FC236}">
                <a16:creationId xmlns:a16="http://schemas.microsoft.com/office/drawing/2014/main" id="{530016ED-B5C0-C893-EA6D-9127F60108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31" t="33896" r="64428" b="49719"/>
          <a:stretch/>
        </p:blipFill>
        <p:spPr>
          <a:xfrm>
            <a:off x="808189" y="1710339"/>
            <a:ext cx="10575621" cy="343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39252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FB08E0F9-EE24-656C-5D92-8A6324988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Methodenverkettung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489DF3C-73A9-B474-8243-813C0945C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3809" y="266753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Durch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das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Rückgeben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	this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kann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man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Methodenaufrufe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verketten</a:t>
            </a:r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nhaltsplatzhalter 6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B6CE1FF3-5533-BEBD-6B62-EC33DAC3F9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263" t="13886" r="21861" b="9471"/>
          <a:stretch/>
        </p:blipFill>
        <p:spPr>
          <a:xfrm>
            <a:off x="5922492" y="1426183"/>
            <a:ext cx="5536001" cy="3946881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839CA92-76AE-C63B-8F4E-C1C5C60A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7076F92-4A93-F6C5-4193-57DB631E4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09868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0CEED20-A22C-4FC3-BC0E-F4FE53FDE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324451B-DE06-A8CC-3D5C-B14A91CDE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825248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Mixin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849524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679732"/>
            <a:ext cx="6009366" cy="54238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4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72865D83-0ABA-52B5-5B2F-6C217C9447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962" t="22994" r="20970" b="23208"/>
          <a:stretch/>
        </p:blipFill>
        <p:spPr>
          <a:xfrm>
            <a:off x="5922492" y="1806662"/>
            <a:ext cx="5536001" cy="317002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687568" y="6355073"/>
            <a:ext cx="6007608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DAB416-BB5C-12FE-2D22-A80449641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85809" y="6492240"/>
            <a:ext cx="415645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E3578B-8CEA-9CDF-1762-928A251FB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24407" y="6492240"/>
            <a:ext cx="113408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72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09269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Exception Handling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12086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0E12F8-7931-7590-9526-F716AF210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de-DE"/>
              <a:t>Checked Exception</a:t>
            </a:r>
            <a:endParaRPr lang="de-DE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" name="Rectangle 15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1CC1-2815-5FFE-BC92-BFF00BB3FD19}"/>
              </a:ext>
            </a:extLst>
          </p:cNvPr>
          <p:cNvSpPr>
            <a:spLocks/>
          </p:cNvSpPr>
          <p:nvPr/>
        </p:nvSpPr>
        <p:spPr>
          <a:xfrm>
            <a:off x="4000498" y="5967529"/>
            <a:ext cx="3564122" cy="316261"/>
          </a:xfrm>
          <a:prstGeom prst="rect">
            <a:avLst/>
          </a:prstGeom>
        </p:spPr>
        <p:txBody>
          <a:bodyPr/>
          <a:lstStyle/>
          <a:p>
            <a:pPr defTabSz="786384">
              <a:spcAft>
                <a:spcPts val="600"/>
              </a:spcAft>
            </a:pPr>
            <a:r>
              <a:rPr lang="de-DE" sz="154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Exceptions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B6F53CE-24A3-040C-4255-5D0A65CFEBBD}"/>
              </a:ext>
            </a:extLst>
          </p:cNvPr>
          <p:cNvSpPr>
            <a:spLocks/>
          </p:cNvSpPr>
          <p:nvPr/>
        </p:nvSpPr>
        <p:spPr>
          <a:xfrm>
            <a:off x="7960634" y="5967529"/>
            <a:ext cx="2376081" cy="316261"/>
          </a:xfrm>
          <a:prstGeom prst="rect">
            <a:avLst/>
          </a:prstGeom>
        </p:spPr>
        <p:txBody>
          <a:bodyPr/>
          <a:lstStyle/>
          <a:p>
            <a:pPr defTabSz="786384">
              <a:spcAft>
                <a:spcPts val="600"/>
              </a:spcAft>
            </a:pPr>
            <a:fld id="{2C6B1073-C6D8-4AEF-AB76-194B29F8A889}" type="slidenum">
              <a:rPr lang="de-DE" sz="154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786384">
                <a:spcAft>
                  <a:spcPts val="600"/>
                </a:spcAft>
              </a:pPr>
              <a:t>74</a:t>
            </a:fld>
            <a:endParaRPr lang="de-DE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19B415CD-B7CB-7CE2-317D-7E9FEA467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363" y="1926266"/>
            <a:ext cx="6212393" cy="242623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45B9FD8-DFF2-5987-4943-936DE0A46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949" y="4657275"/>
            <a:ext cx="9430101" cy="66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81269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DA1F35B-C8F7-4A5A-9339-7DA4D785B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B2D4AD41-40DA-4A81-92F5-B6E3BA1ED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746107">
            <a:off x="8175088" y="457951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C3100E-35A4-9447-C81A-8871E15A1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dirty="0"/>
              <a:t>Unchecked Exception</a:t>
            </a:r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A7B9E3A-6F8E-F5DB-1B04-F2EFC78121E8}"/>
              </a:ext>
            </a:extLst>
          </p:cNvPr>
          <p:cNvSpPr>
            <a:spLocks/>
          </p:cNvSpPr>
          <p:nvPr/>
        </p:nvSpPr>
        <p:spPr>
          <a:xfrm>
            <a:off x="4176952" y="5861151"/>
            <a:ext cx="3559063" cy="315812"/>
          </a:xfrm>
          <a:prstGeom prst="rect">
            <a:avLst/>
          </a:prstGeom>
        </p:spPr>
        <p:txBody>
          <a:bodyPr/>
          <a:lstStyle/>
          <a:p>
            <a:pPr defTabSz="786384">
              <a:spcAft>
                <a:spcPts val="600"/>
              </a:spcAft>
            </a:pPr>
            <a:r>
              <a:rPr lang="de-DE" sz="154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Exceptions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699773-3A88-A213-5A73-F17934D03253}"/>
              </a:ext>
            </a:extLst>
          </p:cNvPr>
          <p:cNvSpPr>
            <a:spLocks/>
          </p:cNvSpPr>
          <p:nvPr/>
        </p:nvSpPr>
        <p:spPr>
          <a:xfrm>
            <a:off x="8131466" y="5861151"/>
            <a:ext cx="2372708" cy="315812"/>
          </a:xfrm>
          <a:prstGeom prst="rect">
            <a:avLst/>
          </a:prstGeom>
        </p:spPr>
        <p:txBody>
          <a:bodyPr/>
          <a:lstStyle/>
          <a:p>
            <a:pPr defTabSz="786384">
              <a:spcAft>
                <a:spcPts val="600"/>
              </a:spcAft>
            </a:pPr>
            <a:fld id="{2C6B1073-C6D8-4AEF-AB76-194B29F8A889}" type="slidenum">
              <a:rPr lang="de-DE" sz="154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786384">
                <a:spcAft>
                  <a:spcPts val="600"/>
                </a:spcAft>
              </a:pPr>
              <a:t>75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D652BB0-2F92-AB22-CA1B-B73DD599D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8466" y="1825625"/>
            <a:ext cx="5856032" cy="265867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16280B3-69D3-FB28-CB04-3B6F548AA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8792" y="4788655"/>
            <a:ext cx="9374415" cy="76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65193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4" descr="Ein Bild, das Text, Quittung, Schrift, Screenshot enthält.&#10;&#10;Automatisch generierte Beschreibung">
            <a:extLst>
              <a:ext uri="{FF2B5EF4-FFF2-40B4-BE49-F238E27FC236}">
                <a16:creationId xmlns:a16="http://schemas.microsoft.com/office/drawing/2014/main" id="{87FE2BB5-68F6-B63A-F333-166EDBE131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51" y="643466"/>
            <a:ext cx="6039097" cy="5571067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FE158D3-8F24-5A70-9FF7-F99F6CC30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Exceptions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D7F768F-2E70-0DCE-3A83-E401C1606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08580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A8DD7F-8AE8-F6BE-D09A-0E215B3FC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Caching Exceptions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56ACCE1-F28E-84B3-F401-29C9E01DF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Exceptions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58D348F-EBD3-CF7D-2B60-754401CF4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77</a:t>
            </a:fld>
            <a:endParaRPr lang="de-DE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C856A4D9-3C5E-CEE6-20CB-B65B4801E7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7439" y="1330718"/>
            <a:ext cx="6557121" cy="3971973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AA1A63B7-DFD8-C0D9-2B99-85A2120BD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0697" y="5366138"/>
            <a:ext cx="5181583" cy="1087046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F13C4E83-EE8E-DB59-0113-703A19C9BC0B}"/>
              </a:ext>
            </a:extLst>
          </p:cNvPr>
          <p:cNvSpPr txBox="1"/>
          <p:nvPr/>
        </p:nvSpPr>
        <p:spPr>
          <a:xfrm>
            <a:off x="2817439" y="5389426"/>
            <a:ext cx="1103258" cy="373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Ausgabe:</a:t>
            </a:r>
          </a:p>
        </p:txBody>
      </p:sp>
    </p:spTree>
    <p:extLst>
      <p:ext uri="{BB962C8B-B14F-4D97-AF65-F5344CB8AC3E}">
        <p14:creationId xmlns:p14="http://schemas.microsoft.com/office/powerpoint/2010/main" val="42185649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CCA73-6402-017F-631A-D0CE93D3C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Multiple Catch Blocks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896C992-1E1B-7335-6393-64668DDD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Exceptions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0DE191-840F-975A-13E9-8CAFBF244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78</a:t>
            </a:fld>
            <a:endParaRPr lang="de-DE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39E28F0E-1089-F8DF-253D-B9AA666D0D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52721" y="1344519"/>
            <a:ext cx="6669782" cy="3944371"/>
          </a:xfr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C8C7559B-C492-0B53-27F0-84E5346E38E7}"/>
              </a:ext>
            </a:extLst>
          </p:cNvPr>
          <p:cNvSpPr txBox="1"/>
          <p:nvPr/>
        </p:nvSpPr>
        <p:spPr>
          <a:xfrm>
            <a:off x="2985603" y="5443819"/>
            <a:ext cx="1103258" cy="373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Ausgabe:</a:t>
            </a:r>
          </a:p>
        </p:txBody>
      </p:sp>
      <p:pic>
        <p:nvPicPr>
          <p:cNvPr id="35842" name="Picture 2">
            <a:extLst>
              <a:ext uri="{FF2B5EF4-FFF2-40B4-BE49-F238E27FC236}">
                <a16:creationId xmlns:a16="http://schemas.microsoft.com/office/drawing/2014/main" id="{AE0DF1BD-FC74-21E9-E5CB-19681ECAC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861" y="5363933"/>
            <a:ext cx="5533642" cy="907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396E70B0-A951-03F2-6C6B-02390B3B5A95}"/>
              </a:ext>
            </a:extLst>
          </p:cNvPr>
          <p:cNvCxnSpPr>
            <a:cxnSpLocks/>
          </p:cNvCxnSpPr>
          <p:nvPr/>
        </p:nvCxnSpPr>
        <p:spPr>
          <a:xfrm>
            <a:off x="10991850" y="0"/>
            <a:ext cx="0" cy="685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FB8105BE-2C9A-1833-DA3F-82BA0306CB5E}"/>
              </a:ext>
            </a:extLst>
          </p:cNvPr>
          <p:cNvCxnSpPr/>
          <p:nvPr/>
        </p:nvCxnSpPr>
        <p:spPr>
          <a:xfrm>
            <a:off x="11353800" y="0"/>
            <a:ext cx="0" cy="708660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699772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206DF6-F889-6E2E-AD3E-F7FC9F234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Finally Block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5DD4788-BF61-05BF-970C-6DF504972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Exceptions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E8C99D5-01BD-7A61-1407-6F5743F61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79</a:t>
            </a:fld>
            <a:endParaRPr lang="de-DE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5DFDB2B3-823C-8656-B3C2-6B8E74436B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3665" y="1328139"/>
            <a:ext cx="6404670" cy="4201722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20BAD94-00AE-0EAD-4CA2-FCCED4742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3846" y="5573322"/>
            <a:ext cx="4198154" cy="917964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47A81A1A-06A9-2B87-19E3-0CD0209E5B69}"/>
              </a:ext>
            </a:extLst>
          </p:cNvPr>
          <p:cNvSpPr txBox="1"/>
          <p:nvPr/>
        </p:nvSpPr>
        <p:spPr>
          <a:xfrm>
            <a:off x="2893665" y="5520530"/>
            <a:ext cx="1103258" cy="373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/>
              <a:t>Ausgabe: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510170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Datei I/O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29050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6F0B6D-D2CA-936A-B63C-62F533206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Dateien lesen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5D401E1-2EF1-EA3C-FF85-0197F957C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B97542D-F482-6A73-047F-A8D39195E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81</a:t>
            </a:fld>
            <a:endParaRPr lang="de-DE"/>
          </a:p>
        </p:txBody>
      </p:sp>
      <p:pic>
        <p:nvPicPr>
          <p:cNvPr id="6" name="Inhaltsplatzhalter 6">
            <a:extLst>
              <a:ext uri="{FF2B5EF4-FFF2-40B4-BE49-F238E27FC236}">
                <a16:creationId xmlns:a16="http://schemas.microsoft.com/office/drawing/2014/main" id="{40BB3FFD-AE0D-D2DE-D04B-EF98D9494E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6343" y="1427366"/>
            <a:ext cx="6719309" cy="3283873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E84EECA-E543-9068-6AF2-C728904C6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249" y="4812223"/>
            <a:ext cx="2574741" cy="1069508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1BFDD681-D73E-2D5E-2A70-9C9FB6F08B08}"/>
              </a:ext>
            </a:extLst>
          </p:cNvPr>
          <p:cNvSpPr txBox="1"/>
          <p:nvPr/>
        </p:nvSpPr>
        <p:spPr>
          <a:xfrm>
            <a:off x="3342844" y="4973343"/>
            <a:ext cx="1103258" cy="373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Ausgabe:</a:t>
            </a: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FBE7EF75-5CEC-6C3C-17AF-7275B86DC438}"/>
              </a:ext>
            </a:extLst>
          </p:cNvPr>
          <p:cNvCxnSpPr/>
          <p:nvPr/>
        </p:nvCxnSpPr>
        <p:spPr>
          <a:xfrm>
            <a:off x="0" y="1295400"/>
            <a:ext cx="4295775" cy="0"/>
          </a:xfrm>
          <a:prstGeom prst="line">
            <a:avLst/>
          </a:prstGeom>
          <a:ln w="38100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06871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3A5F703B-73BA-6EF2-8A5F-882A36E3BC73}"/>
              </a:ext>
            </a:extLst>
          </p:cNvPr>
          <p:cNvSpPr/>
          <p:nvPr/>
        </p:nvSpPr>
        <p:spPr>
          <a:xfrm>
            <a:off x="-1868923" y="-1396009"/>
            <a:ext cx="3088607" cy="2792018"/>
          </a:xfrm>
          <a:prstGeom prst="ellipse">
            <a:avLst/>
          </a:prstGeom>
          <a:noFill/>
          <a:ln w="571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5E8C91-A350-27A3-CFFB-6B2F81FDC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Lesen des Inhalts einer Datei als Ganzes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98936F4-8B2E-B3CC-E7C4-7761EA2D3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4EFB78F-B230-4E0C-DC5F-0190BA665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82</a:t>
            </a:fld>
            <a:endParaRPr lang="de-DE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4DC38F18-32F4-734A-E67A-0B61BA8815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7057" y="1503134"/>
            <a:ext cx="7437886" cy="282823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E772D6D-77F1-A4B9-3E08-5595B19E9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168" y="4399869"/>
            <a:ext cx="2574741" cy="1069508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265D30A4-F8ED-657C-2543-A1F9B7375889}"/>
              </a:ext>
            </a:extLst>
          </p:cNvPr>
          <p:cNvSpPr txBox="1"/>
          <p:nvPr/>
        </p:nvSpPr>
        <p:spPr>
          <a:xfrm>
            <a:off x="3384884" y="4461036"/>
            <a:ext cx="12512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Ausgabe: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ED24B7F7-C9EF-EDB5-78B4-E8E35B2C7A14}"/>
              </a:ext>
            </a:extLst>
          </p:cNvPr>
          <p:cNvSpPr/>
          <p:nvPr/>
        </p:nvSpPr>
        <p:spPr>
          <a:xfrm>
            <a:off x="9610725" y="4048125"/>
            <a:ext cx="4286250" cy="4019550"/>
          </a:xfrm>
          <a:prstGeom prst="ellipse">
            <a:avLst/>
          </a:prstGeom>
          <a:noFill/>
          <a:ln w="571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023544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6A6CCF-C0AC-E0FB-849C-62BE656A8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Schreiben zu Dateien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1C1E53B-049F-D0F4-948C-42C13A14D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968" y="2633472"/>
            <a:ext cx="9719016" cy="3586353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B159924-126A-3DBA-B0C7-2AC704E15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C88F34F-D6A4-1299-C888-B93CECC11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42024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B5C7026-E7DC-4146-BB77-9FAE37299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49882614-11C4-4368-9534-6EBAC3488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684274" y="-4610867"/>
            <a:ext cx="7223503" cy="1609523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EE734A3-A069-9AF4-7470-4A63892C6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228918"/>
            <a:ext cx="5819527" cy="2264392"/>
          </a:xfrm>
        </p:spPr>
        <p:txBody>
          <a:bodyPr anchor="ctr">
            <a:normAutofit/>
          </a:bodyPr>
          <a:lstStyle/>
          <a:p>
            <a:r>
              <a:rPr lang="de-DE" sz="5000"/>
              <a:t>Die Größe einer Datei</a:t>
            </a:r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2010FDC2-8038-452C-BBFC-E9F3A8B13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5797"/>
            <a:ext cx="118872" cy="15504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B65B343C-9407-427B-5420-EE860E54C3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14601"/>
            <a:ext cx="12192000" cy="289332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8C0E17A-5ABF-5DBB-5E7F-CB6103F9A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9696" y="6356350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de-DE" sz="1000">
                <a:solidFill>
                  <a:schemeClr val="accent2"/>
                </a:solidFill>
              </a:rPr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10883B6-DE71-D0B2-371B-7A91A376D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704" y="6356350"/>
            <a:ext cx="5669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z="1000">
                <a:solidFill>
                  <a:schemeClr val="accent2"/>
                </a:solidFill>
              </a:rPr>
              <a:pPr>
                <a:spcAft>
                  <a:spcPts val="600"/>
                </a:spcAft>
              </a:pPr>
              <a:t>84</a:t>
            </a:fld>
            <a:endParaRPr lang="de-DE" sz="1000">
              <a:solidFill>
                <a:schemeClr val="accent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65985B-D548-44B4-9714-27AEC913D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73128" y="6172201"/>
            <a:ext cx="118872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945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6F99CF-E4A4-BD7E-61C7-1873A0785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Testen, wenn eine Datei ein Verzeichnis ist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9E988F0-E081-6DCB-38E6-DFEE585E7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B7F648E-7203-A8C3-F05C-6D297741D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85</a:t>
            </a:fld>
            <a:endParaRPr lang="de-DE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45BD414E-2338-80E1-247A-2A788ECAB3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7713" y="1690688"/>
            <a:ext cx="7496574" cy="2913516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716BEBD-7F54-6C3F-62DE-E2A413432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3716" y="4669810"/>
            <a:ext cx="3484568" cy="1259957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9DAC0CAC-D48F-415F-B2B8-416E92657BE2}"/>
              </a:ext>
            </a:extLst>
          </p:cNvPr>
          <p:cNvSpPr txBox="1"/>
          <p:nvPr/>
        </p:nvSpPr>
        <p:spPr>
          <a:xfrm>
            <a:off x="3102432" y="4846121"/>
            <a:ext cx="12512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Ausgabe:</a:t>
            </a:r>
          </a:p>
        </p:txBody>
      </p:sp>
    </p:spTree>
    <p:extLst>
      <p:ext uri="{BB962C8B-B14F-4D97-AF65-F5344CB8AC3E}">
        <p14:creationId xmlns:p14="http://schemas.microsoft.com/office/powerpoint/2010/main" val="429340702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AF00F5-329F-FAEB-BA3C-A28ED5EDB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anchor="ctr">
            <a:normAutofit/>
          </a:bodyPr>
          <a:lstStyle/>
          <a:p>
            <a:r>
              <a:rPr lang="de-DE" sz="4100">
                <a:latin typeface="Calibri Light (Überschriften)"/>
              </a:rPr>
              <a:t>Erstellen eines Verzeichnisses</a:t>
            </a:r>
            <a:endParaRPr lang="de-DE" sz="4100"/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B2D893FA-419E-4564-31A7-9C9703EE9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409" y="2290936"/>
            <a:ext cx="10196990" cy="3959352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83DFC4D-B24E-7764-AAD5-5B7AB5E61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I/O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B654404-2E99-19A2-6D43-E631D2B71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86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76340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Datenstrukturen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422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873" name="Rectangle 36872">
            <a:extLst>
              <a:ext uri="{FF2B5EF4-FFF2-40B4-BE49-F238E27FC236}">
                <a16:creationId xmlns:a16="http://schemas.microsoft.com/office/drawing/2014/main" id="{CB5C7026-E7DC-4146-BB77-9FAE37299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875" name="Graphic 36874">
            <a:extLst>
              <a:ext uri="{FF2B5EF4-FFF2-40B4-BE49-F238E27FC236}">
                <a16:creationId xmlns:a16="http://schemas.microsoft.com/office/drawing/2014/main" id="{49882614-11C4-4368-9534-6EBAC3488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684274" y="-4610867"/>
            <a:ext cx="7223503" cy="1609523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2B915F3-45DE-07E2-6210-C02B8F026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228918"/>
            <a:ext cx="5819527" cy="2264392"/>
          </a:xfrm>
        </p:spPr>
        <p:txBody>
          <a:bodyPr anchor="ctr">
            <a:normAutofit/>
          </a:bodyPr>
          <a:lstStyle/>
          <a:p>
            <a:r>
              <a:rPr lang="de-DE" sz="5000"/>
              <a:t>Ranges</a:t>
            </a:r>
          </a:p>
        </p:txBody>
      </p:sp>
      <p:sp>
        <p:nvSpPr>
          <p:cNvPr id="36877" name="Rectangle 36876">
            <a:extLst>
              <a:ext uri="{FF2B5EF4-FFF2-40B4-BE49-F238E27FC236}">
                <a16:creationId xmlns:a16="http://schemas.microsoft.com/office/drawing/2014/main" id="{2010FDC2-8038-452C-BBFC-E9F3A8B13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5797"/>
            <a:ext cx="118872" cy="15504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866" name="Picture 2">
            <a:extLst>
              <a:ext uri="{FF2B5EF4-FFF2-40B4-BE49-F238E27FC236}">
                <a16:creationId xmlns:a16="http://schemas.microsoft.com/office/drawing/2014/main" id="{66D4B7AE-60EA-23F3-2EB3-B9D38C46A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514601"/>
            <a:ext cx="12192000" cy="243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D333E28-AAD9-9F19-6BD6-F1192F9CA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9696" y="6356350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de-DE" sz="1000">
                <a:solidFill>
                  <a:schemeClr val="accent2"/>
                </a:solidFill>
              </a:rPr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687E69-D11D-7093-29CF-536B1A1E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704" y="6356350"/>
            <a:ext cx="5669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z="1000">
                <a:solidFill>
                  <a:schemeClr val="accent2"/>
                </a:solidFill>
              </a:rPr>
              <a:pPr>
                <a:spcAft>
                  <a:spcPts val="600"/>
                </a:spcAft>
              </a:pPr>
              <a:t>88</a:t>
            </a:fld>
            <a:endParaRPr lang="de-DE" sz="1000">
              <a:solidFill>
                <a:schemeClr val="accent2"/>
              </a:solidFill>
            </a:endParaRPr>
          </a:p>
        </p:txBody>
      </p:sp>
      <p:sp>
        <p:nvSpPr>
          <p:cNvPr id="36879" name="Rectangle 36878">
            <a:extLst>
              <a:ext uri="{FF2B5EF4-FFF2-40B4-BE49-F238E27FC236}">
                <a16:creationId xmlns:a16="http://schemas.microsoft.com/office/drawing/2014/main" id="{7D65985B-D548-44B4-9714-27AEC913D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73128" y="6172201"/>
            <a:ext cx="118872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09714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897" name="Rectangle 37896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20E9600-8751-EFF3-A49F-8E42B7DBF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/>
              <a:t>Arrays</a:t>
            </a:r>
          </a:p>
        </p:txBody>
      </p:sp>
      <p:sp>
        <p:nvSpPr>
          <p:cNvPr id="37899" name="Rectangle 37898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901" name="Rectangle 3790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44B116C-7913-A9DB-2704-266B0E659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/>
              <a:t>Von allen Typen können Arrays erstellt werden </a:t>
            </a:r>
          </a:p>
          <a:p>
            <a:r>
              <a:rPr lang="de-DE" sz="2000"/>
              <a:t>Größe muss angegeben werden, sind nicht dynamisch </a:t>
            </a:r>
          </a:p>
          <a:p>
            <a:pPr marL="0" indent="0">
              <a:buNone/>
            </a:pPr>
            <a:endParaRPr lang="de-DE" sz="2000"/>
          </a:p>
        </p:txBody>
      </p:sp>
      <p:pic>
        <p:nvPicPr>
          <p:cNvPr id="37892" name="Picture 4">
            <a:extLst>
              <a:ext uri="{FF2B5EF4-FFF2-40B4-BE49-F238E27FC236}">
                <a16:creationId xmlns:a16="http://schemas.microsoft.com/office/drawing/2014/main" id="{A55CAD14-89FB-7E83-2A82-DA5A1CAE00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598"/>
          <a:stretch/>
        </p:blipFill>
        <p:spPr bwMode="auto">
          <a:xfrm>
            <a:off x="5911532" y="3601127"/>
            <a:ext cx="5150277" cy="1480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903" name="Rectangle 37902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C35E953-936D-F7E4-2F9D-C16E3486C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Datenstrukturen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B664F54-99BB-66AF-A841-7E917932B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89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647538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919" name="Rectangle 38918">
            <a:extLst>
              <a:ext uri="{FF2B5EF4-FFF2-40B4-BE49-F238E27FC236}">
                <a16:creationId xmlns:a16="http://schemas.microsoft.com/office/drawing/2014/main" id="{C59AB4C8-9178-4F7A-8404-6890510B5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D39D5D1-978C-6196-49E4-C4C8AA613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1"/>
            <a:ext cx="10909640" cy="18326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Lists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55AE54-2F0C-A18E-D239-A61BDDE9B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1" y="2552491"/>
            <a:ext cx="10909643" cy="5526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Geordnete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Sammlung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Elementen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921" name="sketch line">
            <a:extLst>
              <a:ext uri="{FF2B5EF4-FFF2-40B4-BE49-F238E27FC236}">
                <a16:creationId xmlns:a16="http://schemas.microsoft.com/office/drawing/2014/main" id="{4CFDFB37-4BC7-42C6-915D-A6609139B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2343912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914" name="Picture 2">
            <a:extLst>
              <a:ext uri="{FF2B5EF4-FFF2-40B4-BE49-F238E27FC236}">
                <a16:creationId xmlns:a16="http://schemas.microsoft.com/office/drawing/2014/main" id="{20651719-967D-27BC-8EDF-B5603F6C7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22446" y="3124200"/>
            <a:ext cx="7344059" cy="3102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FF49579-5C4A-F64B-E550-EDAAFBBE6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82B55BD-ADB3-7685-F18F-3DF7C617A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99519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1B1367-061A-92EB-9E31-E938BA200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ECEC3B-297C-F50B-48BA-64884EC4E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772400" cy="484438"/>
          </a:xfrm>
        </p:spPr>
        <p:txBody>
          <a:bodyPr/>
          <a:lstStyle/>
          <a:p>
            <a:r>
              <a:rPr lang="de-DE" dirty="0"/>
              <a:t>Ungeordnete Collection von Object-Referenzen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F407F0C-ED5D-8ED0-79BB-C4907FBE2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16A89C7-9325-5562-D0E5-0C5BD702E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91</a:t>
            </a:fld>
            <a:endParaRPr lang="de-DE"/>
          </a:p>
        </p:txBody>
      </p:sp>
      <p:pic>
        <p:nvPicPr>
          <p:cNvPr id="39938" name="Picture 2">
            <a:extLst>
              <a:ext uri="{FF2B5EF4-FFF2-40B4-BE49-F238E27FC236}">
                <a16:creationId xmlns:a16="http://schemas.microsoft.com/office/drawing/2014/main" id="{0D51C5D2-0B36-5BBC-B74C-B7D084F9E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0063"/>
            <a:ext cx="8081211" cy="100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1C4362A-F170-C0D4-68CD-58F8F6FBCDE7}"/>
              </a:ext>
            </a:extLst>
          </p:cNvPr>
          <p:cNvSpPr txBox="1"/>
          <p:nvPr/>
        </p:nvSpPr>
        <p:spPr>
          <a:xfrm>
            <a:off x="838200" y="3470551"/>
            <a:ext cx="31091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dirty="0"/>
              <a:t>Zugriff auf Maps:</a:t>
            </a:r>
          </a:p>
        </p:txBody>
      </p:sp>
      <p:pic>
        <p:nvPicPr>
          <p:cNvPr id="39942" name="Picture 6">
            <a:extLst>
              <a:ext uri="{FF2B5EF4-FFF2-40B4-BE49-F238E27FC236}">
                <a16:creationId xmlns:a16="http://schemas.microsoft.com/office/drawing/2014/main" id="{D0789BB0-935F-60CA-FAD2-948FFC60FF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190"/>
          <a:stretch/>
        </p:blipFill>
        <p:spPr bwMode="auto">
          <a:xfrm>
            <a:off x="838201" y="4073655"/>
            <a:ext cx="5787188" cy="102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3E8CFD25-5456-0557-FBBD-0EF10F5AAC24}"/>
              </a:ext>
            </a:extLst>
          </p:cNvPr>
          <p:cNvCxnSpPr/>
          <p:nvPr/>
        </p:nvCxnSpPr>
        <p:spPr>
          <a:xfrm>
            <a:off x="0" y="1304925"/>
            <a:ext cx="2828925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92550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5B6FA9-516F-64CA-B127-E63FBE0D8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6C195B8-B290-6E12-0408-263806B66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66347" cy="564649"/>
          </a:xfrm>
        </p:spPr>
        <p:txBody>
          <a:bodyPr>
            <a:normAutofit fontScale="92500"/>
          </a:bodyPr>
          <a:lstStyle/>
          <a:p>
            <a:r>
              <a:rPr lang="de-DE" dirty="0"/>
              <a:t>Hinzufügen von Schlüsselwerten: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990389-6AB8-4FA9-6D60-B79D7BFCA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0D4FF41-16D9-9627-E176-BFAEE5E5B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92</a:t>
            </a:fld>
            <a:endParaRPr lang="de-DE"/>
          </a:p>
        </p:txBody>
      </p:sp>
      <p:pic>
        <p:nvPicPr>
          <p:cNvPr id="39940" name="Picture 4">
            <a:extLst>
              <a:ext uri="{FF2B5EF4-FFF2-40B4-BE49-F238E27FC236}">
                <a16:creationId xmlns:a16="http://schemas.microsoft.com/office/drawing/2014/main" id="{7DA42B56-093E-E394-B617-C7FDD7544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90274"/>
            <a:ext cx="7656095" cy="120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43C7FFC4-E758-6A4D-ADA6-8BA8151196FE}"/>
              </a:ext>
            </a:extLst>
          </p:cNvPr>
          <p:cNvCxnSpPr/>
          <p:nvPr/>
        </p:nvCxnSpPr>
        <p:spPr>
          <a:xfrm>
            <a:off x="11353800" y="0"/>
            <a:ext cx="0" cy="697230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406815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9CED98-4983-E03E-3878-8E855B2A2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93725AD-772B-AAEF-FC4A-A6EDE930A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79232" cy="500480"/>
          </a:xfrm>
        </p:spPr>
        <p:txBody>
          <a:bodyPr>
            <a:normAutofit fontScale="92500"/>
          </a:bodyPr>
          <a:lstStyle/>
          <a:p>
            <a:r>
              <a:rPr lang="de-DE" dirty="0"/>
              <a:t>Entfernen von Elementen: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DAC78F7-2382-DA85-44EC-5CF91F8BF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38372B5-4F20-E13A-B2D6-542243706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93</a:t>
            </a:fld>
            <a:endParaRPr lang="de-DE"/>
          </a:p>
        </p:txBody>
      </p:sp>
      <p:pic>
        <p:nvPicPr>
          <p:cNvPr id="41986" name="Picture 2">
            <a:extLst>
              <a:ext uri="{FF2B5EF4-FFF2-40B4-BE49-F238E27FC236}">
                <a16:creationId xmlns:a16="http://schemas.microsoft.com/office/drawing/2014/main" id="{2B77988C-DCE8-5555-623B-7D3F4728D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26105"/>
            <a:ext cx="8267700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F1154018-0927-07D2-B560-0286564E118C}"/>
              </a:ext>
            </a:extLst>
          </p:cNvPr>
          <p:cNvSpPr txBox="1"/>
          <p:nvPr/>
        </p:nvSpPr>
        <p:spPr>
          <a:xfrm>
            <a:off x="747962" y="3935393"/>
            <a:ext cx="10138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(minus()-Methode nimmt eine Map und gibt neue Map mit entfernten Schlüssel-Wert Paaren zurück)</a:t>
            </a:r>
          </a:p>
        </p:txBody>
      </p:sp>
    </p:spTree>
    <p:extLst>
      <p:ext uri="{BB962C8B-B14F-4D97-AF65-F5344CB8AC3E}">
        <p14:creationId xmlns:p14="http://schemas.microsoft.com/office/powerpoint/2010/main" val="187765563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020" name="Rectangle 43014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290558-589A-0405-63EF-973D1EFC8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de-DE"/>
              <a:t>Maps</a:t>
            </a:r>
            <a:endParaRPr lang="de-DE" dirty="0"/>
          </a:p>
        </p:txBody>
      </p:sp>
      <p:sp>
        <p:nvSpPr>
          <p:cNvPr id="43021" name="Rectangle 43016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019" name="Rectangle 43018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BCED6BE-21A9-9862-81B9-F1BB6B77D05C}"/>
              </a:ext>
            </a:extLst>
          </p:cNvPr>
          <p:cNvSpPr>
            <a:spLocks/>
          </p:cNvSpPr>
          <p:nvPr/>
        </p:nvSpPr>
        <p:spPr>
          <a:xfrm>
            <a:off x="1416324" y="1926266"/>
            <a:ext cx="4965239" cy="459728"/>
          </a:xfrm>
          <a:prstGeom prst="rect">
            <a:avLst/>
          </a:prstGeom>
        </p:spPr>
        <p:txBody>
          <a:bodyPr/>
          <a:lstStyle/>
          <a:p>
            <a:pPr defTabSz="813816">
              <a:spcAft>
                <a:spcPts val="600"/>
              </a:spcAft>
            </a:pPr>
            <a:r>
              <a:rPr lang="de-DE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Map ohne Elemente initialisieren </a:t>
            </a:r>
            <a:endParaRPr lang="de-DE" sz="20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014A03-66A6-1D2F-221D-8B2B457B0212}"/>
              </a:ext>
            </a:extLst>
          </p:cNvPr>
          <p:cNvSpPr>
            <a:spLocks/>
          </p:cNvSpPr>
          <p:nvPr/>
        </p:nvSpPr>
        <p:spPr>
          <a:xfrm>
            <a:off x="4264822" y="5958813"/>
            <a:ext cx="3662355" cy="324977"/>
          </a:xfrm>
          <a:prstGeom prst="rect">
            <a:avLst/>
          </a:prstGeom>
        </p:spPr>
        <p:txBody>
          <a:bodyPr/>
          <a:lstStyle/>
          <a:p>
            <a:pPr defTabSz="813816">
              <a:spcAft>
                <a:spcPts val="600"/>
              </a:spcAft>
            </a:pPr>
            <a:r>
              <a:rPr lang="de-DE" sz="160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Datenstrukturen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8951F5-D15B-0134-FF8F-4FE7C22E1D79}"/>
              </a:ext>
            </a:extLst>
          </p:cNvPr>
          <p:cNvSpPr>
            <a:spLocks/>
          </p:cNvSpPr>
          <p:nvPr/>
        </p:nvSpPr>
        <p:spPr>
          <a:xfrm>
            <a:off x="8334105" y="5958813"/>
            <a:ext cx="2441570" cy="324977"/>
          </a:xfrm>
          <a:prstGeom prst="rect">
            <a:avLst/>
          </a:prstGeom>
        </p:spPr>
        <p:txBody>
          <a:bodyPr/>
          <a:lstStyle/>
          <a:p>
            <a:pPr defTabSz="813816">
              <a:spcAft>
                <a:spcPts val="600"/>
              </a:spcAft>
            </a:pPr>
            <a:fld id="{2C6B1073-C6D8-4AEF-AB76-194B29F8A889}" type="slidenum">
              <a:rPr lang="de-DE" sz="160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813816">
                <a:spcAft>
                  <a:spcPts val="600"/>
                </a:spcAft>
              </a:pPr>
              <a:t>94</a:t>
            </a:fld>
            <a:endParaRPr lang="de-DE"/>
          </a:p>
        </p:txBody>
      </p:sp>
      <p:pic>
        <p:nvPicPr>
          <p:cNvPr id="43010" name="Picture 2">
            <a:extLst>
              <a:ext uri="{FF2B5EF4-FFF2-40B4-BE49-F238E27FC236}">
                <a16:creationId xmlns:a16="http://schemas.microsoft.com/office/drawing/2014/main" id="{0778CF31-EE66-FE0C-CA66-843435E6F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324" y="2895232"/>
            <a:ext cx="4471568" cy="72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57635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039" name="Rectangle 44038">
            <a:extLst>
              <a:ext uri="{FF2B5EF4-FFF2-40B4-BE49-F238E27FC236}">
                <a16:creationId xmlns:a16="http://schemas.microsoft.com/office/drawing/2014/main" id="{D0461F72-A27E-48C5-A99A-B5EEDA7456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24D3743-CA47-C50F-64F5-9F02DF401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896" y="191239"/>
            <a:ext cx="9144000" cy="174837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7503B61-3B5B-D35F-F049-7C999AC06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5896" y="2031688"/>
            <a:ext cx="9144000" cy="91386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Ungeordnete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Sammlung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eindeutigen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Elementen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041" name="Oval 44040">
            <a:extLst>
              <a:ext uri="{FF2B5EF4-FFF2-40B4-BE49-F238E27FC236}">
                <a16:creationId xmlns:a16="http://schemas.microsoft.com/office/drawing/2014/main" id="{DF382E8D-312B-4792-A211-0BDE37F6F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5562" y="2623216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solidFill>
                <a:schemeClr val="accent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043" name="Arc 44042">
            <a:extLst>
              <a:ext uri="{FF2B5EF4-FFF2-40B4-BE49-F238E27FC236}">
                <a16:creationId xmlns:a16="http://schemas.microsoft.com/office/drawing/2014/main" id="{036F9B07-02BE-4BD5-BA9D-E91B8A456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8539" y="361268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5F3D54F-E418-E7ED-50FF-F0D35B861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38FDE01-4FC1-591C-AC7A-40B8AD3A1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44034" name="Picture 2">
            <a:extLst>
              <a:ext uri="{FF2B5EF4-FFF2-40B4-BE49-F238E27FC236}">
                <a16:creationId xmlns:a16="http://schemas.microsoft.com/office/drawing/2014/main" id="{1DAA20E7-BECF-E3D2-1FB8-E65541480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3760844"/>
            <a:ext cx="10905067" cy="1417658"/>
          </a:xfrm>
          <a:custGeom>
            <a:avLst/>
            <a:gdLst/>
            <a:ahLst/>
            <a:cxnLst/>
            <a:rect l="l" t="t" r="r" b="b"/>
            <a:pathLst>
              <a:path w="9143998" h="2473607">
                <a:moveTo>
                  <a:pt x="64634" y="0"/>
                </a:moveTo>
                <a:lnTo>
                  <a:pt x="9079363" y="0"/>
                </a:lnTo>
                <a:cubicBezTo>
                  <a:pt x="9115060" y="0"/>
                  <a:pt x="9143998" y="28938"/>
                  <a:pt x="9143998" y="64635"/>
                </a:cubicBezTo>
                <a:lnTo>
                  <a:pt x="9143998" y="2408972"/>
                </a:lnTo>
                <a:cubicBezTo>
                  <a:pt x="9143998" y="2444669"/>
                  <a:pt x="9115060" y="2473607"/>
                  <a:pt x="9079363" y="2473607"/>
                </a:cubicBezTo>
                <a:lnTo>
                  <a:pt x="64634" y="2473607"/>
                </a:lnTo>
                <a:cubicBezTo>
                  <a:pt x="46786" y="2473607"/>
                  <a:pt x="30627" y="2466373"/>
                  <a:pt x="18930" y="2454676"/>
                </a:cubicBezTo>
                <a:lnTo>
                  <a:pt x="0" y="2408974"/>
                </a:lnTo>
                <a:lnTo>
                  <a:pt x="0" y="64633"/>
                </a:lnTo>
                <a:lnTo>
                  <a:pt x="18930" y="18931"/>
                </a:lnTo>
                <a:cubicBezTo>
                  <a:pt x="30627" y="7235"/>
                  <a:pt x="46786" y="0"/>
                  <a:pt x="6463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33254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853331-145C-C239-63B4-FD9F902F4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Sets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A323B6-353D-D27C-912B-37C902113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32158" cy="532564"/>
          </a:xfrm>
        </p:spPr>
        <p:txBody>
          <a:bodyPr/>
          <a:lstStyle/>
          <a:p>
            <a:r>
              <a:rPr lang="de-DE" dirty="0"/>
              <a:t>Hinzufügen von Elementen: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D4EC51F-268C-AC0C-B53C-0F6A6CC19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45D25B-993A-3BFE-7DC1-ED5112D90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96</a:t>
            </a:fld>
            <a:endParaRPr lang="de-DE"/>
          </a:p>
        </p:txBody>
      </p:sp>
      <p:pic>
        <p:nvPicPr>
          <p:cNvPr id="45058" name="Picture 2">
            <a:extLst>
              <a:ext uri="{FF2B5EF4-FFF2-40B4-BE49-F238E27FC236}">
                <a16:creationId xmlns:a16="http://schemas.microsoft.com/office/drawing/2014/main" id="{20F2E822-9BB2-C688-B0AB-19149F5BB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61839"/>
            <a:ext cx="5883444" cy="233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D6ED07F3-466D-50C2-DC05-11187D56DD4A}"/>
              </a:ext>
            </a:extLst>
          </p:cNvPr>
          <p:cNvSpPr txBox="1"/>
          <p:nvPr/>
        </p:nvSpPr>
        <p:spPr>
          <a:xfrm>
            <a:off x="838200" y="4508027"/>
            <a:ext cx="5069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Entfernen eines Elements</a:t>
            </a:r>
          </a:p>
        </p:txBody>
      </p:sp>
      <p:pic>
        <p:nvPicPr>
          <p:cNvPr id="45060" name="Picture 4">
            <a:extLst>
              <a:ext uri="{FF2B5EF4-FFF2-40B4-BE49-F238E27FC236}">
                <a16:creationId xmlns:a16="http://schemas.microsoft.com/office/drawing/2014/main" id="{4386D776-0009-8F80-995D-2AC413FD0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58" y="5031017"/>
            <a:ext cx="6249083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01500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Testen in Groovy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1105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0833B6B-162B-F72D-69A7-41EA5E93B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e-DE" sz="5400"/>
              <a:t>Testen in Groovy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2C1FC4-D590-FAFC-BF38-A2CB01FDD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de-DE" sz="2200"/>
              <a:t>Support für JUnit 5 (und älter)</a:t>
            </a:r>
          </a:p>
          <a:p>
            <a:r>
              <a:rPr lang="de-DE" sz="2200"/>
              <a:t>Liefert eigenen Satz von Testmethoden, um die testgetriebene Programmierung zu erleichtern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</a:t>
            </a:r>
            <a:r>
              <a:rPr lang="de-DE" sz="2200"/>
              <a:t> Power Assertions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 </a:t>
            </a:r>
            <a:r>
              <a:rPr lang="de-DE" sz="2200"/>
              <a:t>Spock</a:t>
            </a:r>
          </a:p>
          <a:p>
            <a:endParaRPr lang="de-DE" sz="22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DBD1FE7-9E97-C986-2495-8BFB52D89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Testen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6D1A379-CF56-1F80-C618-4F1EA1CD8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98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939329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E5BF75F-B752-2743-6793-2D48DF2D6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8" y="1239927"/>
            <a:ext cx="4008586" cy="4680583"/>
          </a:xfrm>
        </p:spPr>
        <p:txBody>
          <a:bodyPr anchor="ctr">
            <a:normAutofit/>
          </a:bodyPr>
          <a:lstStyle/>
          <a:p>
            <a:r>
              <a:rPr lang="de-DE" sz="5200"/>
              <a:t>Power Assertions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2DDF16E-186C-F65C-C02D-B0E6798A2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1923" y="1239927"/>
            <a:ext cx="4971824" cy="4680583"/>
          </a:xfrm>
        </p:spPr>
        <p:txBody>
          <a:bodyPr anchor="ctr">
            <a:normAutofit/>
          </a:bodyPr>
          <a:lstStyle/>
          <a:p>
            <a:r>
              <a:rPr lang="de-DE" sz="2000"/>
              <a:t>Sind im Gegensatz zu den Java Assertions automatisch aktiviert</a:t>
            </a:r>
          </a:p>
          <a:p>
            <a:r>
              <a:rPr lang="de-DE" sz="2000"/>
              <a:t>Erleichtern die Fehlersuche und das Debugging</a:t>
            </a:r>
          </a:p>
          <a:p>
            <a:r>
              <a:rPr lang="de-DE" sz="2000"/>
              <a:t>Wenn eine Assertion fehlschlägt:</a:t>
            </a:r>
          </a:p>
          <a:p>
            <a:pPr marL="0" indent="0">
              <a:buNone/>
            </a:pPr>
            <a:r>
              <a:rPr lang="de-DE" sz="2000"/>
              <a:t>	</a:t>
            </a:r>
            <a:r>
              <a:rPr lang="de-DE" sz="2000">
                <a:sym typeface="Wingdings" panose="05000000000000000000" pitchFamily="2" charset="2"/>
              </a:rPr>
              <a:t></a:t>
            </a:r>
            <a:r>
              <a:rPr lang="de-DE" sz="2000"/>
              <a:t>Zeigt die Power Assertion den Ausdruck mitsamt Werten in 	einer übersichtlichen, mehrzeiligen Darstellung an.</a:t>
            </a:r>
          </a:p>
          <a:p>
            <a:pPr marL="0" indent="0">
              <a:buNone/>
            </a:pPr>
            <a:r>
              <a:rPr lang="de-DE" sz="2000"/>
              <a:t>	</a:t>
            </a:r>
            <a:r>
              <a:rPr lang="de-DE" sz="2000">
                <a:sym typeface="Wingdings" panose="05000000000000000000" pitchFamily="2" charset="2"/>
              </a:rPr>
              <a:t></a:t>
            </a:r>
            <a:r>
              <a:rPr lang="de-DE" sz="2000"/>
              <a:t>Entwickler sieht genau, welcher Teil des Ausdrucks die 	Probleme verursacht</a:t>
            </a:r>
          </a:p>
          <a:p>
            <a:endParaRPr lang="de-DE" sz="20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720B49-2CF3-C591-FFB7-0539D15BB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Testen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708FB4E-58BB-28EB-09F9-89C873F98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99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079182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18F6E8B-15ED-43C7-94BA-91549A651C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FE2D1C-12E9-84F0-565C-7A4192BB5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09" y="2353008"/>
            <a:ext cx="4900144" cy="273696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dirty="0" err="1"/>
              <a:t>Beispiel</a:t>
            </a:r>
            <a:r>
              <a:rPr lang="en-US" sz="5400" dirty="0"/>
              <a:t>:</a:t>
            </a:r>
            <a:br>
              <a:rPr lang="en-US" sz="5400" dirty="0"/>
            </a:br>
            <a:r>
              <a:rPr lang="en-US" sz="5400" dirty="0"/>
              <a:t>Power Assertions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048031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7A4F73-C643-E964-5182-F7CB04295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EDF24B-2FF4-41E6-F0DC-FDEC77F64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089A89A-1E9C-4761-9DFF-53C275FBF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257770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8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38186329-2CD3-AEE0-2826-B91AB999DD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9863" t="29538" r="17651" b="20828"/>
          <a:stretch/>
        </p:blipFill>
        <p:spPr>
          <a:xfrm>
            <a:off x="7162895" y="471748"/>
            <a:ext cx="4227383" cy="2552007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3462252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nhaltsplatzhalter 4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B8A4F14D-4790-B3FE-B9BB-4C882FEBEE6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114162" y="3838585"/>
            <a:ext cx="4324849" cy="222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07454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53B317FA-0ABC-614A-F942-EB83CB17D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de-DE" sz="4800"/>
              <a:t>Achtung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D1C4F936-C708-A275-F391-52650C596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1463039"/>
            <a:ext cx="5542387" cy="4300447"/>
          </a:xfrm>
        </p:spPr>
        <p:txBody>
          <a:bodyPr anchor="t">
            <a:normAutofit/>
          </a:bodyPr>
          <a:lstStyle/>
          <a:p>
            <a:r>
              <a:rPr lang="de-DE" sz="2200"/>
              <a:t>Es kann während der Auswertung von Power Assertion zu inkonsistenten Fehlermeldungen kommen</a:t>
            </a:r>
            <a:endParaRPr lang="en-US" sz="2200"/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</a:t>
            </a:r>
            <a:r>
              <a:rPr lang="de-DE" sz="2200"/>
              <a:t> Das liegt daran, dass bei den Power Assertions nur 	Referenzen auf die Werte gespeichert werden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 </a:t>
            </a:r>
            <a:r>
              <a:rPr lang="de-DE" sz="2200"/>
              <a:t>Werden die Werte also durch eine Methode verändert, wird 	der vorherige Stand in der Fehlernachricht nicht mehr 	angezeigt</a:t>
            </a:r>
          </a:p>
          <a:p>
            <a:pPr marL="0" indent="0">
              <a:buNone/>
            </a:pPr>
            <a:endParaRPr lang="en-US" sz="2200"/>
          </a:p>
          <a:p>
            <a:endParaRPr lang="de-DE" sz="220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B477D45-A365-9CA9-91C7-25DBED966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Testen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E325B8-8877-F8B1-67B8-BF499E823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101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363541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809397-A959-471F-5A66-91A1B4EA2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Beispiel: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4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50E561A9-4A6C-9026-E3BE-931058C1F2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01" t="33482" r="14210" b="19728"/>
          <a:stretch/>
        </p:blipFill>
        <p:spPr>
          <a:xfrm>
            <a:off x="1783366" y="2497914"/>
            <a:ext cx="8551053" cy="3222498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9E0A18-5F1B-9AFE-CE1C-ECC49717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Testen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66C088A-8E80-72ED-BF57-F31358428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2C6B1073-C6D8-4AEF-AB76-194B29F8A88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102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8913411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53A8CD0-7316-9A0C-7FF4-86DDDB988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Ausgabe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2FEB4ED-8E7D-D170-ADD1-3D75F3490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200"/>
              <a:t>Es wird nicht der Stand von list angezeigt, wie er vor der Auswertung der Power Assertion war, sondern wie er danach war.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9" name="Inhaltsplatzhalter 8" descr="Ein Bild, das Text, Quittung, Schrift, Screenshot enthält.&#10;&#10;Automatisch generierte Beschreibung">
            <a:extLst>
              <a:ext uri="{FF2B5EF4-FFF2-40B4-BE49-F238E27FC236}">
                <a16:creationId xmlns:a16="http://schemas.microsoft.com/office/drawing/2014/main" id="{A2A05BC9-F012-700E-1BCC-A8622A88DA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4296" y="1677182"/>
            <a:ext cx="6903720" cy="3503636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5E3000-924F-E033-F5AE-897512427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BF13716-1695-DE96-8D21-1E2AB623F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630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1">
            <a:extLst>
              <a:ext uri="{FF2B5EF4-FFF2-40B4-BE49-F238E27FC236}">
                <a16:creationId xmlns:a16="http://schemas.microsoft.com/office/drawing/2014/main" id="{2DA60C47-9F76-46D7-9D57-E0C7BA42B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431219-1C3D-E946-FB5A-7BC62F10F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8596" y="679730"/>
            <a:ext cx="4475848" cy="37870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 err="1"/>
              <a:t>Komplexes</a:t>
            </a:r>
            <a:r>
              <a:rPr lang="en-US" sz="6000" dirty="0"/>
              <a:t> </a:t>
            </a:r>
            <a:r>
              <a:rPr lang="en-US" sz="6000" dirty="0" err="1"/>
              <a:t>Beispiel</a:t>
            </a:r>
            <a:endParaRPr lang="en-US" sz="6000" dirty="0"/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365538" y="385757"/>
            <a:ext cx="1715478" cy="64465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413" y="269325"/>
            <a:ext cx="5591744" cy="6171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4" descr="Ein Bild, das Text, Schrift, Quittung, Screenshot enthält.&#10;&#10;Automatisch generierte Beschreibung">
            <a:extLst>
              <a:ext uri="{FF2B5EF4-FFF2-40B4-BE49-F238E27FC236}">
                <a16:creationId xmlns:a16="http://schemas.microsoft.com/office/drawing/2014/main" id="{FB7408E3-F15E-03B1-F861-3E3F9EF10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593" y="3110340"/>
            <a:ext cx="5127395" cy="2217597"/>
          </a:xfrm>
          <a:prstGeom prst="rect">
            <a:avLst/>
          </a:prstGeom>
        </p:spPr>
      </p:pic>
      <p:pic>
        <p:nvPicPr>
          <p:cNvPr id="6" name="Inhaltsplatzhalter 8" descr="Ein Bild, das Text, Visitenkarte, Screenshot, Schrift enthält.&#10;&#10;Automatisch generierte Beschreibung">
            <a:extLst>
              <a:ext uri="{FF2B5EF4-FFF2-40B4-BE49-F238E27FC236}">
                <a16:creationId xmlns:a16="http://schemas.microsoft.com/office/drawing/2014/main" id="{2FEF460B-D2B6-49B0-ED0B-ACB98F89CA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4323" t="48755" r="10948" b="28138"/>
          <a:stretch/>
        </p:blipFill>
        <p:spPr>
          <a:xfrm>
            <a:off x="934330" y="1749290"/>
            <a:ext cx="5127395" cy="495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CF143E5-57C3-46A3-91A2-EDAA7A8E6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00543" y="2754068"/>
            <a:ext cx="149016" cy="1709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AD46D79-0237-32D3-B446-C977B4F62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CD126F0-B1AD-50FA-D8B8-F05536215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1132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9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889B604-DFD7-A402-2C2A-3D948093E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de-DE" sz="5400"/>
              <a:t>Spock</a:t>
            </a:r>
          </a:p>
        </p:txBody>
      </p:sp>
      <p:grpSp>
        <p:nvGrpSpPr>
          <p:cNvPr id="21" name="Group 11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22" name="Rectangle 12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1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705E5C-6F87-DCD9-3603-F59CD1AA0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de-DE" sz="2400"/>
              <a:t>Spezifikationsgetriebene Syntax</a:t>
            </a:r>
          </a:p>
          <a:p>
            <a:r>
              <a:rPr lang="de-DE" sz="2400"/>
              <a:t>Lesbare und verständlichere Tests</a:t>
            </a:r>
          </a:p>
          <a:p>
            <a:r>
              <a:rPr lang="de-DE" sz="2400"/>
              <a:t>Sowohl in Java als auch in Groovy verfügbar, wurde jedoch in Groovy geschrieben</a:t>
            </a:r>
          </a:p>
          <a:p>
            <a:r>
              <a:rPr lang="de-DE" sz="2400"/>
              <a:t>Benutzung durch den Import von </a:t>
            </a:r>
            <a:r>
              <a:rPr lang="de-DE" sz="2400" b="0" i="0" u="none" strike="noStrike">
                <a:effectLst/>
                <a:latin typeface="ui-monospace"/>
              </a:rPr>
              <a:t>spock.lang.Specification</a:t>
            </a:r>
          </a:p>
          <a:p>
            <a:pPr marL="0" indent="0">
              <a:buNone/>
            </a:pPr>
            <a:r>
              <a:rPr lang="de-DE" sz="2400">
                <a:latin typeface="ui-monospace"/>
              </a:rPr>
              <a:t>	</a:t>
            </a:r>
            <a:r>
              <a:rPr lang="de-DE" sz="2400">
                <a:latin typeface="ui-monospace"/>
                <a:sym typeface="Wingdings" panose="05000000000000000000" pitchFamily="2" charset="2"/>
              </a:rPr>
              <a:t></a:t>
            </a:r>
            <a:r>
              <a:rPr lang="de-DE" sz="2400">
                <a:latin typeface="ui-monospace"/>
              </a:rPr>
              <a:t>Testklassen müssen von dieser Klasse erben</a:t>
            </a:r>
          </a:p>
          <a:p>
            <a:pPr marL="0" indent="0">
              <a:buNone/>
            </a:pPr>
            <a:endParaRPr lang="de-DE" sz="24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2701789-B027-B890-2E3D-8DE3127A1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/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C275CBC-EB01-FDA0-C48A-41C8369E1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105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58665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20DAAE-C92F-CE50-C760-76F9784F2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Beispiel</a:t>
            </a: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Calculator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4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4E2BE523-4F60-FAA5-E0D0-D96D09C751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576" t="31014" r="14992" b="24360"/>
          <a:stretch/>
        </p:blipFill>
        <p:spPr>
          <a:xfrm>
            <a:off x="545238" y="1484003"/>
            <a:ext cx="7608304" cy="396095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9D7650B-7869-7AE8-0492-7D73484D3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90980F7-8394-4CAC-5B11-DDAD0BB00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492240"/>
            <a:ext cx="31269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98488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FE3B29-A088-D8B6-FDDF-9933CEA35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Ausgabe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37C9E17-4AA7-818B-464D-D8B86E6CEC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/>
              <a:t>Name der Methode ist ein String, der die Erwartungen an den Test beschreibt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/>
              <a:t>Das Schlüsselwort “setup“ beschreibt die Voraussetzungen / Ausgangssituation für den Test (vgl.: @BeforeEach in JUnit)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/>
              <a:t>“when“: Die zu testende Methode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/>
              <a:t>“then“: Das erwartete Verhalten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12" name="Inhaltsplatzhalter 11" descr="Ein Bild, das Text, Screenshot, Software, Betriebssystem enthält.&#10;&#10;Automatisch generierte Beschreibung">
            <a:extLst>
              <a:ext uri="{FF2B5EF4-FFF2-40B4-BE49-F238E27FC236}">
                <a16:creationId xmlns:a16="http://schemas.microsoft.com/office/drawing/2014/main" id="{F1CBC506-A0F6-6CD4-2004-E888D706B6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2" t="18251" r="10592" b="11308"/>
          <a:stretch/>
        </p:blipFill>
        <p:spPr>
          <a:xfrm>
            <a:off x="6099048" y="820367"/>
            <a:ext cx="5458968" cy="5217265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277BB66-20B6-0B8A-A7FC-A9A9ABE95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8ACFDD2-34FE-D398-B433-333A08AB7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493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FFFFFF"/>
      </a:lt2>
      <a:accent1>
        <a:srgbClr val="1CADE4"/>
      </a:accent1>
      <a:accent2>
        <a:srgbClr val="1CADE4"/>
      </a:accent2>
      <a:accent3>
        <a:srgbClr val="1CADE4"/>
      </a:accent3>
      <a:accent4>
        <a:srgbClr val="1CADE4"/>
      </a:accent4>
      <a:accent5>
        <a:srgbClr val="1CADE4"/>
      </a:accent5>
      <a:accent6>
        <a:srgbClr val="1CADE4"/>
      </a:accent6>
      <a:hlink>
        <a:srgbClr val="1CADE4"/>
      </a:hlink>
      <a:folHlink>
        <a:srgbClr val="335B7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1408</Words>
  <Application>Microsoft Macintosh PowerPoint</Application>
  <PresentationFormat>Breitbild</PresentationFormat>
  <Paragraphs>425</Paragraphs>
  <Slides>107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107</vt:i4>
      </vt:variant>
    </vt:vector>
  </HeadingPairs>
  <TitlesOfParts>
    <vt:vector size="115" baseType="lpstr">
      <vt:lpstr>Aptos</vt:lpstr>
      <vt:lpstr>Aptos Display</vt:lpstr>
      <vt:lpstr>Arial</vt:lpstr>
      <vt:lpstr>Calibri</vt:lpstr>
      <vt:lpstr>Calibri Light (Überschriften)</vt:lpstr>
      <vt:lpstr>ui-monospace</vt:lpstr>
      <vt:lpstr>Wingdings</vt:lpstr>
      <vt:lpstr>Office</vt:lpstr>
      <vt:lpstr>PowerPoint-Präsentation</vt:lpstr>
      <vt:lpstr>Agenda </vt:lpstr>
      <vt:lpstr>Java Virtual Machine (JVM)</vt:lpstr>
      <vt:lpstr>Geschichte zu Groovy</vt:lpstr>
      <vt:lpstr>Allgemeines</vt:lpstr>
      <vt:lpstr>Gründe für Groovy</vt:lpstr>
      <vt:lpstr>Schlüsselwörter</vt:lpstr>
      <vt:lpstr>PowerPoint-Präsentation</vt:lpstr>
      <vt:lpstr>Kontextuelle Schlüsselwörter</vt:lpstr>
      <vt:lpstr>Schlüsselwörter   als Variablennamen  </vt:lpstr>
      <vt:lpstr>Datentypen</vt:lpstr>
      <vt:lpstr>Build–In Datentypen</vt:lpstr>
      <vt:lpstr>PowerPoint-Präsentation</vt:lpstr>
      <vt:lpstr>Numerische Datentypen </vt:lpstr>
      <vt:lpstr>Dynamische Typdeklaration </vt:lpstr>
      <vt:lpstr>Komplexe Datentypen</vt:lpstr>
      <vt:lpstr>Strings</vt:lpstr>
      <vt:lpstr>Statische vs. Dynamische Typen</vt:lpstr>
      <vt:lpstr>GString</vt:lpstr>
      <vt:lpstr>String Konkatenation</vt:lpstr>
      <vt:lpstr>String Index</vt:lpstr>
      <vt:lpstr>Schleifen</vt:lpstr>
      <vt:lpstr>while - Schleife</vt:lpstr>
      <vt:lpstr>for - Schleife</vt:lpstr>
      <vt:lpstr>for – in Schleife</vt:lpstr>
      <vt:lpstr>Iteration über Ranges</vt:lpstr>
      <vt:lpstr>Iteration über Listen</vt:lpstr>
      <vt:lpstr>Iteration über Arrays</vt:lpstr>
      <vt:lpstr>Iteration über Maps</vt:lpstr>
      <vt:lpstr>Iteration über Zeichenfolgen</vt:lpstr>
      <vt:lpstr>Bedingungen</vt:lpstr>
      <vt:lpstr>Bedingungen: If/else</vt:lpstr>
      <vt:lpstr>Switch - Case</vt:lpstr>
      <vt:lpstr>Switch - Case</vt:lpstr>
      <vt:lpstr>Alternative Schreibweise Switch - Case</vt:lpstr>
      <vt:lpstr>Groovy-Truth</vt:lpstr>
      <vt:lpstr>Boolean</vt:lpstr>
      <vt:lpstr>Collections und Arrays</vt:lpstr>
      <vt:lpstr>Matchers</vt:lpstr>
      <vt:lpstr>Iteratoren und Enumerationen</vt:lpstr>
      <vt:lpstr>Maps</vt:lpstr>
      <vt:lpstr>Strings</vt:lpstr>
      <vt:lpstr>Numbers</vt:lpstr>
      <vt:lpstr>Object - References</vt:lpstr>
      <vt:lpstr>asBoolean() - Methode</vt:lpstr>
      <vt:lpstr>PowerPoint-Präsentation</vt:lpstr>
      <vt:lpstr>Bedingte Operatoren</vt:lpstr>
      <vt:lpstr>Not-Operator</vt:lpstr>
      <vt:lpstr>Ternärer Operator</vt:lpstr>
      <vt:lpstr>Elvis - Operator</vt:lpstr>
      <vt:lpstr>Klassen</vt:lpstr>
      <vt:lpstr>Definition einer Klasse</vt:lpstr>
      <vt:lpstr>Konstruktoren</vt:lpstr>
      <vt:lpstr>Standardkonstruktor mit Map</vt:lpstr>
      <vt:lpstr>Konstruktorüberladung</vt:lpstr>
      <vt:lpstr>Eigenschaften</vt:lpstr>
      <vt:lpstr>Manuelle Getter und Setter</vt:lpstr>
      <vt:lpstr>Methoden</vt:lpstr>
      <vt:lpstr>Definition einer Methode</vt:lpstr>
      <vt:lpstr>Methoden ohne Klasse</vt:lpstr>
      <vt:lpstr>Instanzmethoden</vt:lpstr>
      <vt:lpstr>Statische Methoden</vt:lpstr>
      <vt:lpstr>Dynamische Methoden</vt:lpstr>
      <vt:lpstr>Expando</vt:lpstr>
      <vt:lpstr>Defaultparameter</vt:lpstr>
      <vt:lpstr>Closures</vt:lpstr>
      <vt:lpstr>Closure – Referenzierung und Rückgabewerte</vt:lpstr>
      <vt:lpstr>Closure als Parameter</vt:lpstr>
      <vt:lpstr>Closure aufrufen</vt:lpstr>
      <vt:lpstr>Closures auf Maps und Listen</vt:lpstr>
      <vt:lpstr>Methodenverkettung</vt:lpstr>
      <vt:lpstr>Mixin</vt:lpstr>
      <vt:lpstr>Exception Handling</vt:lpstr>
      <vt:lpstr>Checked Exception</vt:lpstr>
      <vt:lpstr>Unchecked Exception</vt:lpstr>
      <vt:lpstr>PowerPoint-Präsentation</vt:lpstr>
      <vt:lpstr>Caching Exceptions</vt:lpstr>
      <vt:lpstr>Multiple Catch Blocks</vt:lpstr>
      <vt:lpstr>Finally Block</vt:lpstr>
      <vt:lpstr>Datei I/O</vt:lpstr>
      <vt:lpstr>Dateien lesen</vt:lpstr>
      <vt:lpstr>Lesen des Inhalts einer Datei als Ganzes</vt:lpstr>
      <vt:lpstr>Schreiben zu Dateien</vt:lpstr>
      <vt:lpstr>Die Größe einer Datei</vt:lpstr>
      <vt:lpstr>Testen, wenn eine Datei ein Verzeichnis ist</vt:lpstr>
      <vt:lpstr>Erstellen eines Verzeichnisses</vt:lpstr>
      <vt:lpstr>Datenstrukturen</vt:lpstr>
      <vt:lpstr>Ranges</vt:lpstr>
      <vt:lpstr>Arrays</vt:lpstr>
      <vt:lpstr>Lists</vt:lpstr>
      <vt:lpstr>Maps</vt:lpstr>
      <vt:lpstr>Maps</vt:lpstr>
      <vt:lpstr>Maps</vt:lpstr>
      <vt:lpstr>Maps</vt:lpstr>
      <vt:lpstr>Sets</vt:lpstr>
      <vt:lpstr>Sets</vt:lpstr>
      <vt:lpstr>Testen in Groovy</vt:lpstr>
      <vt:lpstr>Testen in Groovy</vt:lpstr>
      <vt:lpstr>Power Assertions</vt:lpstr>
      <vt:lpstr>Beispiel: Power Assertions</vt:lpstr>
      <vt:lpstr>Achtung</vt:lpstr>
      <vt:lpstr>Beispiel:</vt:lpstr>
      <vt:lpstr>Ausgabe</vt:lpstr>
      <vt:lpstr>Komplexes Beispiel</vt:lpstr>
      <vt:lpstr>Spock</vt:lpstr>
      <vt:lpstr>Beispiel Calculator</vt:lpstr>
      <vt:lpstr>Ausgabe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Ileyan AlJaaf</dc:creator>
  <cp:lastModifiedBy>Yuliya Rudenko</cp:lastModifiedBy>
  <cp:revision>7</cp:revision>
  <dcterms:created xsi:type="dcterms:W3CDTF">2024-05-30T13:17:21Z</dcterms:created>
  <dcterms:modified xsi:type="dcterms:W3CDTF">2024-06-01T15:22:57Z</dcterms:modified>
</cp:coreProperties>
</file>