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1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3"/>
    <p:restoredTop sz="94658"/>
  </p:normalViewPr>
  <p:slideViewPr>
    <p:cSldViewPr snapToGrid="0">
      <p:cViewPr>
        <p:scale>
          <a:sx n="69" d="100"/>
          <a:sy n="69" d="100"/>
        </p:scale>
        <p:origin x="2744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BD2301-9ECF-4097-8A90-8837555C180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DF877C2-3074-4213-8BA4-27E879773EB9}">
      <dgm:prSet/>
      <dgm:spPr/>
      <dgm:t>
        <a:bodyPr/>
        <a:lstStyle/>
        <a:p>
          <a:r>
            <a:rPr lang="de-DE"/>
            <a:t>Es kann während der Auswertung von Power Assertion zu inkonsistenten Fehlermeldungen kommen</a:t>
          </a:r>
          <a:endParaRPr lang="en-US"/>
        </a:p>
      </dgm:t>
    </dgm:pt>
    <dgm:pt modelId="{90D0A314-FFED-4922-992D-0B87BC89B3F2}" type="parTrans" cxnId="{5B31A5AB-8DE5-4812-98F0-22A91E94F837}">
      <dgm:prSet/>
      <dgm:spPr/>
      <dgm:t>
        <a:bodyPr/>
        <a:lstStyle/>
        <a:p>
          <a:endParaRPr lang="en-US"/>
        </a:p>
      </dgm:t>
    </dgm:pt>
    <dgm:pt modelId="{A3BAC293-EDCB-494B-885C-A72E20C208B6}" type="sibTrans" cxnId="{5B31A5AB-8DE5-4812-98F0-22A91E94F837}">
      <dgm:prSet/>
      <dgm:spPr/>
      <dgm:t>
        <a:bodyPr/>
        <a:lstStyle/>
        <a:p>
          <a:endParaRPr lang="en-US"/>
        </a:p>
      </dgm:t>
    </dgm:pt>
    <dgm:pt modelId="{86380B91-CB4F-45FA-ADEE-43EEC514F247}">
      <dgm:prSet/>
      <dgm:spPr/>
      <dgm:t>
        <a:bodyPr/>
        <a:lstStyle/>
        <a:p>
          <a:r>
            <a:rPr lang="de-DE"/>
            <a:t>-&gt; Das liegt daran, dass bei den Power Assertions nur Referenzen auf die Werte gespeichert werden</a:t>
          </a:r>
          <a:endParaRPr lang="en-US"/>
        </a:p>
      </dgm:t>
    </dgm:pt>
    <dgm:pt modelId="{AFBCF04D-1953-4ED6-B2F0-5A068D2A0873}" type="parTrans" cxnId="{E4124493-043B-4EE1-96A4-BA7B1FC4CF8D}">
      <dgm:prSet/>
      <dgm:spPr/>
      <dgm:t>
        <a:bodyPr/>
        <a:lstStyle/>
        <a:p>
          <a:endParaRPr lang="en-US"/>
        </a:p>
      </dgm:t>
    </dgm:pt>
    <dgm:pt modelId="{73D9214C-EFF4-48F3-BC07-0D796047E1BC}" type="sibTrans" cxnId="{E4124493-043B-4EE1-96A4-BA7B1FC4CF8D}">
      <dgm:prSet/>
      <dgm:spPr/>
      <dgm:t>
        <a:bodyPr/>
        <a:lstStyle/>
        <a:p>
          <a:endParaRPr lang="en-US"/>
        </a:p>
      </dgm:t>
    </dgm:pt>
    <dgm:pt modelId="{2CB5F609-F119-4DF4-A560-1CE9DDC1139D}">
      <dgm:prSet/>
      <dgm:spPr/>
      <dgm:t>
        <a:bodyPr/>
        <a:lstStyle/>
        <a:p>
          <a:r>
            <a:rPr lang="de-DE"/>
            <a:t>-&gt; Werden die Werte also durch eine Methode verändert, wird der vorherige Stand in der Fehlernachricht nicht mehr angezeigt</a:t>
          </a:r>
          <a:endParaRPr lang="en-US"/>
        </a:p>
      </dgm:t>
    </dgm:pt>
    <dgm:pt modelId="{D5AB62FB-01AE-4252-B4C2-3F432846B18D}" type="parTrans" cxnId="{AA9EA9F5-0DDD-4080-9F32-70D046C8A8A7}">
      <dgm:prSet/>
      <dgm:spPr/>
      <dgm:t>
        <a:bodyPr/>
        <a:lstStyle/>
        <a:p>
          <a:endParaRPr lang="en-US"/>
        </a:p>
      </dgm:t>
    </dgm:pt>
    <dgm:pt modelId="{CFB63E31-4300-4F2E-B4AB-655A73AB3DAF}" type="sibTrans" cxnId="{AA9EA9F5-0DDD-4080-9F32-70D046C8A8A7}">
      <dgm:prSet/>
      <dgm:spPr/>
      <dgm:t>
        <a:bodyPr/>
        <a:lstStyle/>
        <a:p>
          <a:endParaRPr lang="en-US"/>
        </a:p>
      </dgm:t>
    </dgm:pt>
    <dgm:pt modelId="{5184F31A-61E2-F145-B34C-0F6004451EAB}" type="pres">
      <dgm:prSet presAssocID="{F0BD2301-9ECF-4097-8A90-8837555C1805}" presName="vert0" presStyleCnt="0">
        <dgm:presLayoutVars>
          <dgm:dir/>
          <dgm:animOne val="branch"/>
          <dgm:animLvl val="lvl"/>
        </dgm:presLayoutVars>
      </dgm:prSet>
      <dgm:spPr/>
    </dgm:pt>
    <dgm:pt modelId="{F50267D3-A2FF-684E-B21C-B88A63DABC71}" type="pres">
      <dgm:prSet presAssocID="{EDF877C2-3074-4213-8BA4-27E879773EB9}" presName="thickLine" presStyleLbl="alignNode1" presStyleIdx="0" presStyleCnt="3"/>
      <dgm:spPr/>
    </dgm:pt>
    <dgm:pt modelId="{A67F6C92-DC34-A242-B6A8-FDD8C9B07F9C}" type="pres">
      <dgm:prSet presAssocID="{EDF877C2-3074-4213-8BA4-27E879773EB9}" presName="horz1" presStyleCnt="0"/>
      <dgm:spPr/>
    </dgm:pt>
    <dgm:pt modelId="{C2CEBF3F-C0FB-F940-800D-FAA7CEB72E2B}" type="pres">
      <dgm:prSet presAssocID="{EDF877C2-3074-4213-8BA4-27E879773EB9}" presName="tx1" presStyleLbl="revTx" presStyleIdx="0" presStyleCnt="3"/>
      <dgm:spPr/>
    </dgm:pt>
    <dgm:pt modelId="{020783B5-AC4C-344C-9D01-E9CAB5FC3673}" type="pres">
      <dgm:prSet presAssocID="{EDF877C2-3074-4213-8BA4-27E879773EB9}" presName="vert1" presStyleCnt="0"/>
      <dgm:spPr/>
    </dgm:pt>
    <dgm:pt modelId="{3FDB5185-50AF-0D4B-B10A-DF7C32AD8343}" type="pres">
      <dgm:prSet presAssocID="{86380B91-CB4F-45FA-ADEE-43EEC514F247}" presName="thickLine" presStyleLbl="alignNode1" presStyleIdx="1" presStyleCnt="3"/>
      <dgm:spPr/>
    </dgm:pt>
    <dgm:pt modelId="{C14BEDB5-774A-E943-984D-8B2ED90FE4E9}" type="pres">
      <dgm:prSet presAssocID="{86380B91-CB4F-45FA-ADEE-43EEC514F247}" presName="horz1" presStyleCnt="0"/>
      <dgm:spPr/>
    </dgm:pt>
    <dgm:pt modelId="{467455B0-4B0F-1642-A992-3BE2AB0B519E}" type="pres">
      <dgm:prSet presAssocID="{86380B91-CB4F-45FA-ADEE-43EEC514F247}" presName="tx1" presStyleLbl="revTx" presStyleIdx="1" presStyleCnt="3"/>
      <dgm:spPr/>
    </dgm:pt>
    <dgm:pt modelId="{06FC8DB6-3FC8-C24B-BBFE-A85405C76240}" type="pres">
      <dgm:prSet presAssocID="{86380B91-CB4F-45FA-ADEE-43EEC514F247}" presName="vert1" presStyleCnt="0"/>
      <dgm:spPr/>
    </dgm:pt>
    <dgm:pt modelId="{001AF7EE-D4DF-3547-996A-D1282C82FE94}" type="pres">
      <dgm:prSet presAssocID="{2CB5F609-F119-4DF4-A560-1CE9DDC1139D}" presName="thickLine" presStyleLbl="alignNode1" presStyleIdx="2" presStyleCnt="3"/>
      <dgm:spPr/>
    </dgm:pt>
    <dgm:pt modelId="{6F08768F-ED65-6140-A3FD-FB8B4CFF5C7A}" type="pres">
      <dgm:prSet presAssocID="{2CB5F609-F119-4DF4-A560-1CE9DDC1139D}" presName="horz1" presStyleCnt="0"/>
      <dgm:spPr/>
    </dgm:pt>
    <dgm:pt modelId="{42DAAC63-65DF-DF4A-8CB5-4112DB286C20}" type="pres">
      <dgm:prSet presAssocID="{2CB5F609-F119-4DF4-A560-1CE9DDC1139D}" presName="tx1" presStyleLbl="revTx" presStyleIdx="2" presStyleCnt="3"/>
      <dgm:spPr/>
    </dgm:pt>
    <dgm:pt modelId="{61FD5874-4D25-EB46-90A5-1DD5BB46030B}" type="pres">
      <dgm:prSet presAssocID="{2CB5F609-F119-4DF4-A560-1CE9DDC1139D}" presName="vert1" presStyleCnt="0"/>
      <dgm:spPr/>
    </dgm:pt>
  </dgm:ptLst>
  <dgm:cxnLst>
    <dgm:cxn modelId="{F5AF1A58-A357-CB48-9EEA-822E642E75D3}" type="presOf" srcId="{2CB5F609-F119-4DF4-A560-1CE9DDC1139D}" destId="{42DAAC63-65DF-DF4A-8CB5-4112DB286C20}" srcOrd="0" destOrd="0" presId="urn:microsoft.com/office/officeart/2008/layout/LinedList"/>
    <dgm:cxn modelId="{E4124493-043B-4EE1-96A4-BA7B1FC4CF8D}" srcId="{F0BD2301-9ECF-4097-8A90-8837555C1805}" destId="{86380B91-CB4F-45FA-ADEE-43EEC514F247}" srcOrd="1" destOrd="0" parTransId="{AFBCF04D-1953-4ED6-B2F0-5A068D2A0873}" sibTransId="{73D9214C-EFF4-48F3-BC07-0D796047E1BC}"/>
    <dgm:cxn modelId="{419B139C-E947-7041-A8B5-0D766108666A}" type="presOf" srcId="{EDF877C2-3074-4213-8BA4-27E879773EB9}" destId="{C2CEBF3F-C0FB-F940-800D-FAA7CEB72E2B}" srcOrd="0" destOrd="0" presId="urn:microsoft.com/office/officeart/2008/layout/LinedList"/>
    <dgm:cxn modelId="{5B31A5AB-8DE5-4812-98F0-22A91E94F837}" srcId="{F0BD2301-9ECF-4097-8A90-8837555C1805}" destId="{EDF877C2-3074-4213-8BA4-27E879773EB9}" srcOrd="0" destOrd="0" parTransId="{90D0A314-FFED-4922-992D-0B87BC89B3F2}" sibTransId="{A3BAC293-EDCB-494B-885C-A72E20C208B6}"/>
    <dgm:cxn modelId="{FE2200B7-660B-044E-A9AC-732B80BF9857}" type="presOf" srcId="{86380B91-CB4F-45FA-ADEE-43EEC514F247}" destId="{467455B0-4B0F-1642-A992-3BE2AB0B519E}" srcOrd="0" destOrd="0" presId="urn:microsoft.com/office/officeart/2008/layout/LinedList"/>
    <dgm:cxn modelId="{80564ED1-F357-C140-9B8B-AE1B8FF7603F}" type="presOf" srcId="{F0BD2301-9ECF-4097-8A90-8837555C1805}" destId="{5184F31A-61E2-F145-B34C-0F6004451EAB}" srcOrd="0" destOrd="0" presId="urn:microsoft.com/office/officeart/2008/layout/LinedList"/>
    <dgm:cxn modelId="{AA9EA9F5-0DDD-4080-9F32-70D046C8A8A7}" srcId="{F0BD2301-9ECF-4097-8A90-8837555C1805}" destId="{2CB5F609-F119-4DF4-A560-1CE9DDC1139D}" srcOrd="2" destOrd="0" parTransId="{D5AB62FB-01AE-4252-B4C2-3F432846B18D}" sibTransId="{CFB63E31-4300-4F2E-B4AB-655A73AB3DAF}"/>
    <dgm:cxn modelId="{8516FA67-7A5B-E443-ACD6-DAFFA3988D47}" type="presParOf" srcId="{5184F31A-61E2-F145-B34C-0F6004451EAB}" destId="{F50267D3-A2FF-684E-B21C-B88A63DABC71}" srcOrd="0" destOrd="0" presId="urn:microsoft.com/office/officeart/2008/layout/LinedList"/>
    <dgm:cxn modelId="{90E82159-AFA3-164B-AD2D-E1047083A4EC}" type="presParOf" srcId="{5184F31A-61E2-F145-B34C-0F6004451EAB}" destId="{A67F6C92-DC34-A242-B6A8-FDD8C9B07F9C}" srcOrd="1" destOrd="0" presId="urn:microsoft.com/office/officeart/2008/layout/LinedList"/>
    <dgm:cxn modelId="{ADEFE69F-6E75-D243-BC60-24C44F6EB2A3}" type="presParOf" srcId="{A67F6C92-DC34-A242-B6A8-FDD8C9B07F9C}" destId="{C2CEBF3F-C0FB-F940-800D-FAA7CEB72E2B}" srcOrd="0" destOrd="0" presId="urn:microsoft.com/office/officeart/2008/layout/LinedList"/>
    <dgm:cxn modelId="{DE22074F-9EEC-4540-8FFE-CCF49F912545}" type="presParOf" srcId="{A67F6C92-DC34-A242-B6A8-FDD8C9B07F9C}" destId="{020783B5-AC4C-344C-9D01-E9CAB5FC3673}" srcOrd="1" destOrd="0" presId="urn:microsoft.com/office/officeart/2008/layout/LinedList"/>
    <dgm:cxn modelId="{F10DBA8D-C78F-5F4C-873B-F46396047EDD}" type="presParOf" srcId="{5184F31A-61E2-F145-B34C-0F6004451EAB}" destId="{3FDB5185-50AF-0D4B-B10A-DF7C32AD8343}" srcOrd="2" destOrd="0" presId="urn:microsoft.com/office/officeart/2008/layout/LinedList"/>
    <dgm:cxn modelId="{34EF111C-31D6-8D4E-A24D-477FB085392E}" type="presParOf" srcId="{5184F31A-61E2-F145-B34C-0F6004451EAB}" destId="{C14BEDB5-774A-E943-984D-8B2ED90FE4E9}" srcOrd="3" destOrd="0" presId="urn:microsoft.com/office/officeart/2008/layout/LinedList"/>
    <dgm:cxn modelId="{FBCFA8C7-C5DE-134D-8826-26943A3313F8}" type="presParOf" srcId="{C14BEDB5-774A-E943-984D-8B2ED90FE4E9}" destId="{467455B0-4B0F-1642-A992-3BE2AB0B519E}" srcOrd="0" destOrd="0" presId="urn:microsoft.com/office/officeart/2008/layout/LinedList"/>
    <dgm:cxn modelId="{1B091EAE-2212-824D-80AF-30565788A1F4}" type="presParOf" srcId="{C14BEDB5-774A-E943-984D-8B2ED90FE4E9}" destId="{06FC8DB6-3FC8-C24B-BBFE-A85405C76240}" srcOrd="1" destOrd="0" presId="urn:microsoft.com/office/officeart/2008/layout/LinedList"/>
    <dgm:cxn modelId="{1BFF427A-C242-6F46-BC22-C462B4671BE9}" type="presParOf" srcId="{5184F31A-61E2-F145-B34C-0F6004451EAB}" destId="{001AF7EE-D4DF-3547-996A-D1282C82FE94}" srcOrd="4" destOrd="0" presId="urn:microsoft.com/office/officeart/2008/layout/LinedList"/>
    <dgm:cxn modelId="{66819577-01B9-524B-A24B-32DCE15EEE47}" type="presParOf" srcId="{5184F31A-61E2-F145-B34C-0F6004451EAB}" destId="{6F08768F-ED65-6140-A3FD-FB8B4CFF5C7A}" srcOrd="5" destOrd="0" presId="urn:microsoft.com/office/officeart/2008/layout/LinedList"/>
    <dgm:cxn modelId="{3A37CB5F-6ACB-694E-91CC-0743850CC19D}" type="presParOf" srcId="{6F08768F-ED65-6140-A3FD-FB8B4CFF5C7A}" destId="{42DAAC63-65DF-DF4A-8CB5-4112DB286C20}" srcOrd="0" destOrd="0" presId="urn:microsoft.com/office/officeart/2008/layout/LinedList"/>
    <dgm:cxn modelId="{B2D8B92B-B099-174D-8AB9-B565921252F1}" type="presParOf" srcId="{6F08768F-ED65-6140-A3FD-FB8B4CFF5C7A}" destId="{61FD5874-4D25-EB46-90A5-1DD5BB46030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267D3-A2FF-684E-B21C-B88A63DABC71}">
      <dsp:nvSpPr>
        <dsp:cNvPr id="0" name=""/>
        <dsp:cNvSpPr/>
      </dsp:nvSpPr>
      <dsp:spPr>
        <a:xfrm>
          <a:off x="0" y="270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EBF3F-C0FB-F940-800D-FAA7CEB72E2B}">
      <dsp:nvSpPr>
        <dsp:cNvPr id="0" name=""/>
        <dsp:cNvSpPr/>
      </dsp:nvSpPr>
      <dsp:spPr>
        <a:xfrm>
          <a:off x="0" y="2700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/>
            <a:t>Es kann während der Auswertung von Power Assertion zu inkonsistenten Fehlermeldungen kommen</a:t>
          </a:r>
          <a:endParaRPr lang="en-US" sz="2900" kern="1200"/>
        </a:p>
      </dsp:txBody>
      <dsp:txXfrm>
        <a:off x="0" y="2700"/>
        <a:ext cx="6291714" cy="1841777"/>
      </dsp:txXfrm>
    </dsp:sp>
    <dsp:sp modelId="{3FDB5185-50AF-0D4B-B10A-DF7C32AD8343}">
      <dsp:nvSpPr>
        <dsp:cNvPr id="0" name=""/>
        <dsp:cNvSpPr/>
      </dsp:nvSpPr>
      <dsp:spPr>
        <a:xfrm>
          <a:off x="0" y="1844478"/>
          <a:ext cx="6291714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455B0-4B0F-1642-A992-3BE2AB0B519E}">
      <dsp:nvSpPr>
        <dsp:cNvPr id="0" name=""/>
        <dsp:cNvSpPr/>
      </dsp:nvSpPr>
      <dsp:spPr>
        <a:xfrm>
          <a:off x="0" y="1844478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/>
            <a:t>-&gt; Das liegt daran, dass bei den Power Assertions nur Referenzen auf die Werte gespeichert werden</a:t>
          </a:r>
          <a:endParaRPr lang="en-US" sz="2900" kern="1200"/>
        </a:p>
      </dsp:txBody>
      <dsp:txXfrm>
        <a:off x="0" y="1844478"/>
        <a:ext cx="6291714" cy="1841777"/>
      </dsp:txXfrm>
    </dsp:sp>
    <dsp:sp modelId="{001AF7EE-D4DF-3547-996A-D1282C82FE94}">
      <dsp:nvSpPr>
        <dsp:cNvPr id="0" name=""/>
        <dsp:cNvSpPr/>
      </dsp:nvSpPr>
      <dsp:spPr>
        <a:xfrm>
          <a:off x="0" y="3686256"/>
          <a:ext cx="629171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AAC63-65DF-DF4A-8CB5-4112DB286C20}">
      <dsp:nvSpPr>
        <dsp:cNvPr id="0" name=""/>
        <dsp:cNvSpPr/>
      </dsp:nvSpPr>
      <dsp:spPr>
        <a:xfrm>
          <a:off x="0" y="3686256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/>
            <a:t>-&gt; Werden die Werte also durch eine Methode verändert, wird der vorherige Stand in der Fehlernachricht nicht mehr angezeigt</a:t>
          </a:r>
          <a:endParaRPr lang="en-US" sz="2900" kern="1200"/>
        </a:p>
      </dsp:txBody>
      <dsp:txXfrm>
        <a:off x="0" y="3686256"/>
        <a:ext cx="6291714" cy="1841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2B1B3-237A-3CD4-1CC7-35CBE211A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CA2949-DFA0-E01B-EF5C-95EB485FC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5176DA-9DD8-BBD3-3EC4-5F6D90A4C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C0D6A8-4ED5-17E3-C690-C0673B47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05EC2A-75F2-E3C9-3B29-3AABA95C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61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A5E92D-737A-F433-1DD7-5BA4CCD8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82C033-7C94-47C2-FEFF-726935EC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43D4F4-05A0-C366-C8A4-53F50FB1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4C3458-BD48-9316-E6DF-3F056EBC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91C94C-FFDA-9C00-2DA5-4ACB8F84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61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C309C-59E3-B80C-243D-0ABAB6CF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799725-4FEE-97F7-D9E5-BADF02507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57E6CE-CB23-5858-8760-32E03BDA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6BDAE1-F6B2-9F99-94A6-168504EF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6AD10C-821E-381B-BA93-3A619E72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35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D97E0-44DF-5063-F28D-5E7A23F3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EB0215-D169-5ED8-F583-F7B67C9189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29FC7A-0681-B93C-54E7-B0D1ADD9E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22603-9E4F-ABAE-23C8-8B1A488F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AAFD42-EAC5-6C2C-7BD4-03A47A21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8A2629-6182-842B-E8A2-4923FD02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483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A3618-C8C8-376C-441D-4CADD026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87ED3B-4059-C66D-C4A2-7C97BE203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21BB44-5FEF-F6F8-264E-E9E2466E5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2B4B750-E9F0-22E0-CF34-BBA1161D1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5199FF-8EB9-8309-6E21-605C82626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17B5936-5E72-00C1-878D-FCDFE700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47E867F-A0F5-A759-59BE-A9931319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5DA1386-22EF-1499-9BE1-F69A0A93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04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7D931-B671-372A-C926-1345DFD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FD03B0-F904-B578-26D5-A868C790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676F0F3-5D97-8BA8-5FCC-67D661F7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7A4A2E-0100-7490-4CF1-8BCCB577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56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7C4CEE-43F5-A8C8-2BCE-3400D54D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DD2630-BDCF-D338-EF4A-856AAFBBB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7C24FD-4B8A-69B3-95E6-D9444526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44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710E8-2078-2F0A-591D-B694B5B8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6514CF-13F6-F89F-C1E7-3B1ADCDE4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123F9E-BD16-C572-A4F9-280A30ED1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A5FD39-5E05-C236-031D-FA6DDA28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6941C1-2585-9F83-B85B-FF51BC319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231453-6CE8-A87E-0917-90E2D923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2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04CBA-41B9-5CA7-B284-655CD8BF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83080B1-F582-55D1-080F-681F46CE2B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77EC12-DE3D-A73E-22F9-4EEDDD5A8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F92764-34A8-8EBF-E8C8-33FAB337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41CC2B-82C3-6AEF-87AC-BE72332E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15D7BE-28CE-3F2A-96D5-82CD5B6A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793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2A32D-A16D-BC1F-3DA6-0187E9EE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E6CC1C-CCBB-D6D5-FF07-8CEC3383E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4BA216-1C6F-E624-5DF5-EBEC15268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51B7EE-0382-3983-D520-38DA9AB46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DA429-F7C6-B7DC-DCBD-C683A6A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17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46690EC-B2F1-5FEF-E4D6-725D70CB03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E1A3D4-4B17-5C80-2741-1947BB49B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0136A3-B790-E11F-F752-569B32D0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4C95DF-F341-2D99-54D5-6912F33B9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E73797-3032-C2C2-2230-691350C4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19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9C0AFEA-21D7-4BDE-3302-5F56224DD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FE8990-EE2B-30EA-39FF-23B9796BE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D6082A-1F02-4281-E8D8-C4177A095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7E869-D2A6-DE45-A729-0AEEA01651D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756085-A607-4D81-1B61-735EE3673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5770B3-9F8E-7B07-62FC-FE97F69E5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7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98A0-72BD-2C45-FCC9-0808260D7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3F1771-22EF-59C7-51E7-33492F332E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49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DD2007B-D88A-690E-F0E3-72199BF5DB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277" y="640080"/>
            <a:ext cx="3704285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94F8AD0-B609-39A8-CB86-85D896D2AE5F}"/>
              </a:ext>
            </a:extLst>
          </p:cNvPr>
          <p:cNvSpPr txBox="1"/>
          <p:nvPr/>
        </p:nvSpPr>
        <p:spPr>
          <a:xfrm>
            <a:off x="6739128" y="2664886"/>
            <a:ext cx="4818888" cy="3550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Im</a:t>
            </a:r>
            <a:r>
              <a:rPr lang="en-US" sz="2200" dirty="0"/>
              <a:t> </a:t>
            </a:r>
            <a:r>
              <a:rPr lang="en-US" sz="2200" dirty="0" err="1"/>
              <a:t>Prinzip</a:t>
            </a:r>
            <a:r>
              <a:rPr lang="en-US" sz="2200" dirty="0"/>
              <a:t> </a:t>
            </a:r>
            <a:r>
              <a:rPr lang="en-US" sz="2200" dirty="0" err="1"/>
              <a:t>dieselben</a:t>
            </a:r>
            <a:r>
              <a:rPr lang="en-US" sz="2200" dirty="0"/>
              <a:t> </a:t>
            </a:r>
            <a:r>
              <a:rPr lang="en-US" sz="2200" dirty="0" err="1"/>
              <a:t>Schlüsselwörter</a:t>
            </a:r>
            <a:r>
              <a:rPr lang="en-US" sz="2200" dirty="0"/>
              <a:t> </a:t>
            </a:r>
            <a:r>
              <a:rPr lang="en-US" sz="2200" dirty="0" err="1"/>
              <a:t>wie</a:t>
            </a:r>
            <a:r>
              <a:rPr lang="en-US" sz="2200" dirty="0"/>
              <a:t>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Dürfen</a:t>
            </a:r>
            <a:r>
              <a:rPr lang="en-US" sz="2200" dirty="0"/>
              <a:t> </a:t>
            </a:r>
            <a:r>
              <a:rPr lang="en-US" sz="2200" dirty="0" err="1"/>
              <a:t>nicht</a:t>
            </a:r>
            <a:r>
              <a:rPr lang="en-US" sz="2200" dirty="0"/>
              <a:t> für </a:t>
            </a:r>
            <a:r>
              <a:rPr lang="en-US" sz="2200" dirty="0" err="1"/>
              <a:t>Variablen</a:t>
            </a:r>
            <a:r>
              <a:rPr lang="en-US" sz="2200" dirty="0"/>
              <a:t> und </a:t>
            </a:r>
            <a:r>
              <a:rPr lang="en-US" sz="2200" dirty="0" err="1"/>
              <a:t>Methodennamen</a:t>
            </a:r>
            <a:r>
              <a:rPr lang="en-US" sz="2200" dirty="0"/>
              <a:t> </a:t>
            </a:r>
            <a:r>
              <a:rPr lang="en-US" sz="2200" dirty="0" err="1"/>
              <a:t>benutzt</a:t>
            </a:r>
            <a:r>
              <a:rPr lang="en-US" sz="2200" dirty="0"/>
              <a:t> </a:t>
            </a:r>
            <a:r>
              <a:rPr lang="en-US" sz="2200" dirty="0" err="1"/>
              <a:t>werden</a:t>
            </a: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- const, </a:t>
            </a:r>
            <a:r>
              <a:rPr lang="en-US" sz="2200" dirty="0" err="1"/>
              <a:t>goto</a:t>
            </a:r>
            <a:r>
              <a:rPr lang="en-US" sz="2200" dirty="0"/>
              <a:t>, </a:t>
            </a:r>
            <a:r>
              <a:rPr lang="en-US" sz="2200" dirty="0" err="1"/>
              <a:t>strictfp</a:t>
            </a:r>
            <a:r>
              <a:rPr lang="en-US" sz="2200" dirty="0"/>
              <a:t> und </a:t>
            </a:r>
            <a:r>
              <a:rPr lang="en-US" sz="2200" dirty="0" err="1"/>
              <a:t>threadsafe</a:t>
            </a:r>
            <a:r>
              <a:rPr lang="en-US" sz="2200" dirty="0"/>
              <a:t> </a:t>
            </a:r>
            <a:r>
              <a:rPr lang="en-US" sz="2200" dirty="0" err="1"/>
              <a:t>sind</a:t>
            </a:r>
            <a:r>
              <a:rPr lang="en-US" sz="2200" dirty="0"/>
              <a:t> </a:t>
            </a:r>
            <a:r>
              <a:rPr lang="en-US" sz="2200" dirty="0" err="1"/>
              <a:t>Platzhalter</a:t>
            </a:r>
            <a:r>
              <a:rPr lang="en-US" sz="2200" dirty="0"/>
              <a:t> und </a:t>
            </a:r>
            <a:r>
              <a:rPr lang="en-US" sz="2200" dirty="0" err="1"/>
              <a:t>haben</a:t>
            </a:r>
            <a:r>
              <a:rPr lang="en-US" sz="2200" dirty="0"/>
              <a:t> </a:t>
            </a:r>
            <a:r>
              <a:rPr lang="en-US" sz="2200" dirty="0" err="1"/>
              <a:t>bisher</a:t>
            </a:r>
            <a:r>
              <a:rPr lang="en-US" sz="2200" dirty="0"/>
              <a:t> </a:t>
            </a:r>
            <a:r>
              <a:rPr lang="en-US" sz="2200" dirty="0" err="1"/>
              <a:t>keine</a:t>
            </a:r>
            <a:r>
              <a:rPr lang="en-US" sz="2200" dirty="0"/>
              <a:t>  </a:t>
            </a:r>
            <a:r>
              <a:rPr lang="en-US" sz="2200" dirty="0" err="1"/>
              <a:t>Verwendung</a:t>
            </a:r>
            <a:r>
              <a:rPr lang="en-US" sz="2200" dirty="0"/>
              <a:t> in Groovy</a:t>
            </a:r>
          </a:p>
        </p:txBody>
      </p:sp>
    </p:spTree>
    <p:extLst>
      <p:ext uri="{BB962C8B-B14F-4D97-AF65-F5344CB8AC3E}">
        <p14:creationId xmlns:p14="http://schemas.microsoft.com/office/powerpoint/2010/main" val="54873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D96B1E-E887-C643-1AB8-07876713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AD2A4A0-3DE3-64C0-669D-8227A492E261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Werden nur in bestimmten Fällen benutzt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Dürfen für Variablennamen benutzt werden</a:t>
            </a:r>
          </a:p>
        </p:txBody>
      </p:sp>
      <p:pic>
        <p:nvPicPr>
          <p:cNvPr id="5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9E68D94D-1941-977D-BAE6-21CDE2509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936071"/>
            <a:ext cx="6903720" cy="29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5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2E9D0A-1E4C-2979-25DC-75E84848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prstGeom prst="ellipse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Schlüsselwörter doch als Variablennamen benutzen:</a:t>
            </a:r>
          </a:p>
        </p:txBody>
      </p:sp>
      <p:pic>
        <p:nvPicPr>
          <p:cNvPr id="6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66D8D931-B0E4-6022-7917-5463CCD36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8766" y="949150"/>
            <a:ext cx="7601074" cy="495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25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4A0051-BF97-0C1E-0F8E-9365D8CF7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Testen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Test tubes">
            <a:extLst>
              <a:ext uri="{FF2B5EF4-FFF2-40B4-BE49-F238E27FC236}">
                <a16:creationId xmlns:a16="http://schemas.microsoft.com/office/drawing/2014/main" id="{9A092E09-88CB-DBF0-A2BD-49D8A013D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94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A7C580-EC9D-15F4-86B6-727BB358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Testen in Groovy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1CB55-F3A9-F7A7-735A-959F5551B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dirty="0"/>
              <a:t>Support für </a:t>
            </a:r>
            <a:r>
              <a:rPr lang="de-DE" dirty="0" err="1"/>
              <a:t>Junit</a:t>
            </a:r>
            <a:r>
              <a:rPr lang="de-DE" dirty="0"/>
              <a:t> 5 (und älter)</a:t>
            </a:r>
          </a:p>
          <a:p>
            <a:r>
              <a:rPr lang="de-DE" dirty="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dirty="0"/>
              <a:t>-&gt; Power Assertions</a:t>
            </a:r>
          </a:p>
          <a:p>
            <a:pPr marL="0" indent="0">
              <a:buNone/>
            </a:pPr>
            <a:r>
              <a:rPr lang="de-DE" dirty="0"/>
              <a:t>-&gt; Spock</a:t>
            </a:r>
          </a:p>
        </p:txBody>
      </p:sp>
    </p:spTree>
    <p:extLst>
      <p:ext uri="{BB962C8B-B14F-4D97-AF65-F5344CB8AC3E}">
        <p14:creationId xmlns:p14="http://schemas.microsoft.com/office/powerpoint/2010/main" val="75736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6E687-EA1C-E5D6-BB9B-8F512D5B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D0E5DC-C9F8-BF58-027A-1451EB7FF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Sind im Gegensatz zu den Java Assertions automatisch aktiviert</a:t>
            </a:r>
          </a:p>
          <a:p>
            <a:r>
              <a:rPr lang="de-DE" dirty="0"/>
              <a:t>Erleichtern die Fehlersuche und das Debugging</a:t>
            </a:r>
          </a:p>
          <a:p>
            <a:r>
              <a:rPr lang="de-DE" dirty="0"/>
              <a:t>Wenn eine Assertion fehlschlägt:</a:t>
            </a:r>
          </a:p>
          <a:p>
            <a:pPr>
              <a:buFont typeface="Wingdings" pitchFamily="2" charset="2"/>
              <a:buChar char="è"/>
            </a:pPr>
            <a:r>
              <a:rPr lang="de-DE" dirty="0"/>
              <a:t>Zeigt die Power Assertion den Ausdruck mitsamt Werten in einer übersichtlichen, mehrzeiligen Darstellung an.</a:t>
            </a:r>
          </a:p>
          <a:p>
            <a:pPr>
              <a:buFont typeface="Wingdings" pitchFamily="2" charset="2"/>
              <a:buChar char="è"/>
            </a:pPr>
            <a:r>
              <a:rPr lang="de-DE" dirty="0"/>
              <a:t>Entwickler sieht genau, welcher Teil des Ausdrucks die Probleme verursacht</a:t>
            </a:r>
          </a:p>
        </p:txBody>
      </p:sp>
    </p:spTree>
    <p:extLst>
      <p:ext uri="{BB962C8B-B14F-4D97-AF65-F5344CB8AC3E}">
        <p14:creationId xmlns:p14="http://schemas.microsoft.com/office/powerpoint/2010/main" val="10306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401C9D-1E64-5E4C-2424-DA606768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Beispiel</a:t>
            </a:r>
          </a:p>
        </p:txBody>
      </p:sp>
      <p:pic>
        <p:nvPicPr>
          <p:cNvPr id="9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A5D515E-2E4C-67E1-7C71-FF8C4DB98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1427" y="640080"/>
            <a:ext cx="7340549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6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612139-57C1-A653-A521-53B21E78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Outcome:</a:t>
            </a:r>
          </a:p>
        </p:txBody>
      </p:sp>
      <p:pic>
        <p:nvPicPr>
          <p:cNvPr id="5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650AB1D-2458-A23E-15DA-420BAD8A8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537498"/>
            <a:ext cx="7347537" cy="37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0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C29E1A-0A39-7B50-E83D-AFC289A38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Achtung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52BD29AF-CA39-1503-2496-64A2866226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502480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638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B68F32C1-79AD-5C46-B1B1-C836C9003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223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6995BA-A120-89E3-559A-D479DB71C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Beispiel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970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3A189C-00A2-823F-75D2-56A383FE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Outcome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1B06A9-E57A-675F-4B51-1EC71F00C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Es wird nicht der Stand von list angezeigt, wie er vor der Auswertung der Power Assertion war, sondern wie er danach war.</a:t>
            </a:r>
          </a:p>
        </p:txBody>
      </p:sp>
      <p:pic>
        <p:nvPicPr>
          <p:cNvPr id="5" name="Grafik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26EA4C45-EA17-1CD9-494D-ED18F8CCA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560" y="3034494"/>
            <a:ext cx="5752250" cy="29192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71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9CEB43-5336-4A03-54A3-6EE077E7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Komplexeres Beispiel</a:t>
            </a:r>
          </a:p>
        </p:txBody>
      </p:sp>
      <p:pic>
        <p:nvPicPr>
          <p:cNvPr id="9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FADBB1CD-FB21-3FB5-69F7-FE4A62527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087" y="981434"/>
            <a:ext cx="10945825" cy="342057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5A4D65D-B8B0-6D5E-D606-8F2DB7B8130F}"/>
              </a:ext>
            </a:extLst>
          </p:cNvPr>
          <p:cNvSpPr txBox="1"/>
          <p:nvPr/>
        </p:nvSpPr>
        <p:spPr>
          <a:xfrm>
            <a:off x="3048000" y="31109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dirty="0" err="1">
                <a:solidFill>
                  <a:srgbClr val="AF00D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assert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 [[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1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2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3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3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3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3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4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]]</a:t>
            </a:r>
            <a:r>
              <a:rPr lang="de-DE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.</a:t>
            </a:r>
            <a:r>
              <a:rPr lang="de-DE" b="0" dirty="0" err="1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first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()</a:t>
            </a:r>
            <a:r>
              <a:rPr lang="de-DE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.</a:t>
            </a:r>
            <a:r>
              <a:rPr lang="de-DE" b="0" dirty="0" err="1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unique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() </a:t>
            </a:r>
            <a:r>
              <a:rPr lang="de-DE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==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 [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1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2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,</a:t>
            </a:r>
            <a:r>
              <a:rPr lang="de-DE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3</a:t>
            </a:r>
            <a:r>
              <a:rPr lang="de-DE" b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Menlo" panose="020B0609030804020204" pitchFamily="49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356123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95BD00-769A-E72D-3BCD-3896D66C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Outcome:</a:t>
            </a:r>
          </a:p>
        </p:txBody>
      </p:sp>
      <p:pic>
        <p:nvPicPr>
          <p:cNvPr id="5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2371B786-A82D-A586-CDBA-4A3CDC6D1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190" y="579473"/>
            <a:ext cx="9767619" cy="42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11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933062-18B7-8A50-6ED4-0E252D8A4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de-DE" dirty="0"/>
              <a:t>Spock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Test tubes">
            <a:extLst>
              <a:ext uri="{FF2B5EF4-FFF2-40B4-BE49-F238E27FC236}">
                <a16:creationId xmlns:a16="http://schemas.microsoft.com/office/drawing/2014/main" id="{3CACA792-5A88-47AD-E626-C2FFA8451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8929C7-7883-0E3E-0E90-9BAFF27C9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de-DE" dirty="0"/>
              <a:t>Spezifikationsgetriebene Syntax</a:t>
            </a:r>
          </a:p>
          <a:p>
            <a:r>
              <a:rPr lang="de-DE" dirty="0"/>
              <a:t>Lesbare und verständlichere Tests</a:t>
            </a:r>
          </a:p>
          <a:p>
            <a:r>
              <a:rPr lang="de-DE" dirty="0"/>
              <a:t>Sowohl in Java als auch in Groovy verfügbar, wurde jedoch in Groovy geschrieben</a:t>
            </a:r>
          </a:p>
          <a:p>
            <a:r>
              <a:rPr lang="de-DE" dirty="0"/>
              <a:t>Benutzung durch den Import von </a:t>
            </a:r>
            <a:r>
              <a:rPr lang="de-DE" b="0" i="0" u="none" strike="noStrike" dirty="0" err="1">
                <a:solidFill>
                  <a:srgbClr val="FF0000"/>
                </a:solidFill>
                <a:effectLst/>
                <a:latin typeface="ui-monospace"/>
              </a:rPr>
              <a:t>spock.lang.Specification</a:t>
            </a:r>
            <a:endParaRPr lang="de-DE" b="0" i="0" u="none" strike="noStrike" dirty="0">
              <a:solidFill>
                <a:srgbClr val="FF0000"/>
              </a:solidFill>
              <a:effectLst/>
              <a:latin typeface="ui-monospace"/>
            </a:endParaRPr>
          </a:p>
          <a:p>
            <a:pPr>
              <a:buFont typeface="Wingdings" pitchFamily="2" charset="2"/>
              <a:buChar char="è"/>
            </a:pPr>
            <a:r>
              <a:rPr lang="de-DE" dirty="0">
                <a:latin typeface="ui-monospace"/>
              </a:rPr>
              <a:t>Testklassen müssen von dieser Klasse erben</a:t>
            </a:r>
          </a:p>
          <a:p>
            <a:pPr>
              <a:buFont typeface="Wingdings" pitchFamily="2" charset="2"/>
              <a:buChar char="è"/>
            </a:pPr>
            <a:endParaRPr lang="de-DE" dirty="0">
              <a:highlight>
                <a:srgbClr val="0D0D0D"/>
              </a:highlight>
              <a:latin typeface="ui-monospace"/>
            </a:endParaRPr>
          </a:p>
        </p:txBody>
      </p:sp>
    </p:spTree>
    <p:extLst>
      <p:ext uri="{BB962C8B-B14F-4D97-AF65-F5344CB8AC3E}">
        <p14:creationId xmlns:p14="http://schemas.microsoft.com/office/powerpoint/2010/main" val="1413511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56C729-2765-320F-8235-4D13BAA7E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Beispiel: Calculator</a:t>
            </a:r>
          </a:p>
        </p:txBody>
      </p:sp>
      <p:pic>
        <p:nvPicPr>
          <p:cNvPr id="5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9DE8B237-E5E2-9716-9C23-1D356F7E3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0952" y="961812"/>
            <a:ext cx="6663495" cy="493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44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8AE1D9-C76A-0685-3FB9-9EFA3F467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DE" sz="5400"/>
              <a:t>Beispiel: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993DEB-8774-F35B-C95B-58D2D378A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de-DE" sz="2000" dirty="0"/>
              <a:t>Name der Methode ist ein String, der die Erwartungen an den Test beschreibt</a:t>
            </a:r>
          </a:p>
          <a:p>
            <a:pPr marL="514350" indent="-514350">
              <a:buAutoNum type="arabicParenR"/>
            </a:pPr>
            <a:r>
              <a:rPr lang="de-DE" sz="2000" dirty="0"/>
              <a:t>Das Schlüsselwort „</a:t>
            </a:r>
            <a:r>
              <a:rPr lang="de-DE" sz="2000" dirty="0" err="1"/>
              <a:t>setup</a:t>
            </a:r>
            <a:r>
              <a:rPr lang="de-DE" sz="2000" dirty="0"/>
              <a:t>“ beschreibt die Voraussetzungen / Ausgangssituation für den Test (vgl.: @</a:t>
            </a:r>
            <a:r>
              <a:rPr lang="de-DE" sz="2000" dirty="0" err="1"/>
              <a:t>BeforeEach</a:t>
            </a:r>
            <a:r>
              <a:rPr lang="de-DE" sz="2000" dirty="0"/>
              <a:t> in </a:t>
            </a:r>
            <a:r>
              <a:rPr lang="de-DE" sz="2000" dirty="0" err="1"/>
              <a:t>Junit</a:t>
            </a:r>
            <a:r>
              <a:rPr lang="de-DE" sz="2000" dirty="0"/>
              <a:t>)</a:t>
            </a:r>
          </a:p>
          <a:p>
            <a:pPr marL="514350" indent="-514350">
              <a:buAutoNum type="arabicParenR"/>
            </a:pPr>
            <a:r>
              <a:rPr lang="de-DE" sz="2000" dirty="0"/>
              <a:t>„</a:t>
            </a:r>
            <a:r>
              <a:rPr lang="de-DE" sz="2000" dirty="0" err="1"/>
              <a:t>when</a:t>
            </a:r>
            <a:r>
              <a:rPr lang="de-DE" sz="2000" dirty="0"/>
              <a:t>“: Die zu testende Methode</a:t>
            </a:r>
          </a:p>
          <a:p>
            <a:pPr marL="514350" indent="-514350">
              <a:buAutoNum type="arabicParenR"/>
            </a:pPr>
            <a:r>
              <a:rPr lang="de-DE" sz="2000" dirty="0"/>
              <a:t>“</a:t>
            </a:r>
            <a:r>
              <a:rPr lang="de-DE" sz="2000" dirty="0" err="1"/>
              <a:t>then</a:t>
            </a:r>
            <a:r>
              <a:rPr lang="de-DE" sz="2000" dirty="0"/>
              <a:t>“: Das erwartete Verhalten</a:t>
            </a:r>
          </a:p>
        </p:txBody>
      </p:sp>
      <p:pic>
        <p:nvPicPr>
          <p:cNvPr id="6" name="Grafik 5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803DA198-0C60-E261-F34A-89BFAEBB2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" r="1423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828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Macintosh PowerPoint</Application>
  <PresentationFormat>Breitbild</PresentationFormat>
  <Paragraphs>44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Menlo</vt:lpstr>
      <vt:lpstr>ui-monospace</vt:lpstr>
      <vt:lpstr>Wingdings</vt:lpstr>
      <vt:lpstr>Office</vt:lpstr>
      <vt:lpstr>Schlüsselwörter</vt:lpstr>
      <vt:lpstr>PowerPoint-Präsentation</vt:lpstr>
      <vt:lpstr>Kontextuelle Schlüsselwörter</vt:lpstr>
      <vt:lpstr>Schlüsselwörter doch als Variablennamen benutzen:</vt:lpstr>
      <vt:lpstr>Testen</vt:lpstr>
      <vt:lpstr>Testen in Groovy</vt:lpstr>
      <vt:lpstr>Power Assertions</vt:lpstr>
      <vt:lpstr>Beispiel</vt:lpstr>
      <vt:lpstr>Outcome:</vt:lpstr>
      <vt:lpstr>Achtung</vt:lpstr>
      <vt:lpstr>Beispiel</vt:lpstr>
      <vt:lpstr>Outcome</vt:lpstr>
      <vt:lpstr>Komplexeres Beispiel</vt:lpstr>
      <vt:lpstr>Outcome:</vt:lpstr>
      <vt:lpstr>Spock</vt:lpstr>
      <vt:lpstr>Beispiel: Calculator</vt:lpstr>
      <vt:lpstr>Beispiel: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Ileyan AlJaaf</dc:creator>
  <cp:lastModifiedBy>Ileyan AlJaaf</cp:lastModifiedBy>
  <cp:revision>4</cp:revision>
  <dcterms:created xsi:type="dcterms:W3CDTF">2024-05-23T19:50:04Z</dcterms:created>
  <dcterms:modified xsi:type="dcterms:W3CDTF">2024-05-30T12:21:42Z</dcterms:modified>
</cp:coreProperties>
</file>